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s\Documents\steuer_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/>
      <c:barChart>
        <c:barDir val="col"/>
        <c:grouping val="stacked"/>
        <c:ser>
          <c:idx val="0"/>
          <c:order val="0"/>
          <c:tx>
            <c:strRef>
              <c:f>'Länder 2012'!$A$5</c:f>
              <c:strCache>
                <c:ptCount val="1"/>
                <c:pt idx="0">
                  <c:v>Grundsteuer A</c:v>
                </c:pt>
              </c:strCache>
            </c:strRef>
          </c:tx>
          <c:cat>
            <c:strRef>
              <c:f>'Länder 2012'!$B$2:$O$4</c:f>
              <c:strCache>
                <c:ptCount val="14"/>
                <c:pt idx="0">
                  <c:v>Baden-Württemberg</c:v>
                </c:pt>
                <c:pt idx="1">
                  <c:v>Bayern</c:v>
                </c:pt>
                <c:pt idx="2">
                  <c:v>Brandenburg</c:v>
                </c:pt>
                <c:pt idx="3">
                  <c:v>Hessen</c:v>
                </c:pt>
                <c:pt idx="4">
                  <c:v>Mecklenburg-Vorpommern</c:v>
                </c:pt>
                <c:pt idx="5">
                  <c:v>Niedersachsen</c:v>
                </c:pt>
                <c:pt idx="6">
                  <c:v>Nordrhein-Westfalen</c:v>
                </c:pt>
                <c:pt idx="7">
                  <c:v>Rheinland-Pfalz</c:v>
                </c:pt>
                <c:pt idx="8">
                  <c:v>Saarland</c:v>
                </c:pt>
                <c:pt idx="9">
                  <c:v>Sachsen</c:v>
                </c:pt>
                <c:pt idx="10">
                  <c:v>Sachsen-Anhalt</c:v>
                </c:pt>
                <c:pt idx="11">
                  <c:v>Schleswig-Holstein</c:v>
                </c:pt>
                <c:pt idx="12">
                  <c:v>Thüringen</c:v>
                </c:pt>
                <c:pt idx="13">
                  <c:v>Flächenländer (gesamt)</c:v>
                </c:pt>
              </c:strCache>
            </c:strRef>
          </c:cat>
          <c:val>
            <c:numRef>
              <c:f>'Länder 2012'!$B$5:$O$5</c:f>
              <c:numCache>
                <c:formatCode>_-* #,##0\ _€_-;\-* #,##0\ _€_-;_-* "-"??\ _€_-;_-@_-</c:formatCode>
                <c:ptCount val="14"/>
                <c:pt idx="0">
                  <c:v>4.3678723143368892</c:v>
                </c:pt>
                <c:pt idx="1">
                  <c:v>6.7898797849971855</c:v>
                </c:pt>
                <c:pt idx="2">
                  <c:v>5.522220138758672</c:v>
                </c:pt>
                <c:pt idx="3">
                  <c:v>2.9857663898070181</c:v>
                </c:pt>
                <c:pt idx="4">
                  <c:v>8.8910379557147028</c:v>
                </c:pt>
                <c:pt idx="5">
                  <c:v>8.7811652129149902</c:v>
                </c:pt>
                <c:pt idx="6">
                  <c:v>2.2914301549540954</c:v>
                </c:pt>
                <c:pt idx="7">
                  <c:v>4.7210135856019235</c:v>
                </c:pt>
                <c:pt idx="8">
                  <c:v>1.3208331871865151</c:v>
                </c:pt>
                <c:pt idx="9">
                  <c:v>3.5047760559343413</c:v>
                </c:pt>
                <c:pt idx="10">
                  <c:v>9.9133144993534597</c:v>
                </c:pt>
                <c:pt idx="11">
                  <c:v>7.4721671675708157</c:v>
                </c:pt>
                <c:pt idx="12">
                  <c:v>5.2667694351355401</c:v>
                </c:pt>
                <c:pt idx="13">
                  <c:v>5.0108714776565817</c:v>
                </c:pt>
              </c:numCache>
            </c:numRef>
          </c:val>
        </c:ser>
        <c:ser>
          <c:idx val="1"/>
          <c:order val="1"/>
          <c:tx>
            <c:strRef>
              <c:f>'Länder 2012'!$A$6</c:f>
              <c:strCache>
                <c:ptCount val="1"/>
                <c:pt idx="0">
                  <c:v>Grundsteuer B</c:v>
                </c:pt>
              </c:strCache>
            </c:strRef>
          </c:tx>
          <c:cat>
            <c:strRef>
              <c:f>'Länder 2012'!$B$2:$O$4</c:f>
              <c:strCache>
                <c:ptCount val="14"/>
                <c:pt idx="0">
                  <c:v>Baden-Württemberg</c:v>
                </c:pt>
                <c:pt idx="1">
                  <c:v>Bayern</c:v>
                </c:pt>
                <c:pt idx="2">
                  <c:v>Brandenburg</c:v>
                </c:pt>
                <c:pt idx="3">
                  <c:v>Hessen</c:v>
                </c:pt>
                <c:pt idx="4">
                  <c:v>Mecklenburg-Vorpommern</c:v>
                </c:pt>
                <c:pt idx="5">
                  <c:v>Niedersachsen</c:v>
                </c:pt>
                <c:pt idx="6">
                  <c:v>Nordrhein-Westfalen</c:v>
                </c:pt>
                <c:pt idx="7">
                  <c:v>Rheinland-Pfalz</c:v>
                </c:pt>
                <c:pt idx="8">
                  <c:v>Saarland</c:v>
                </c:pt>
                <c:pt idx="9">
                  <c:v>Sachsen</c:v>
                </c:pt>
                <c:pt idx="10">
                  <c:v>Sachsen-Anhalt</c:v>
                </c:pt>
                <c:pt idx="11">
                  <c:v>Schleswig-Holstein</c:v>
                </c:pt>
                <c:pt idx="12">
                  <c:v>Thüringen</c:v>
                </c:pt>
                <c:pt idx="13">
                  <c:v>Flächenländer (gesamt)</c:v>
                </c:pt>
              </c:strCache>
            </c:strRef>
          </c:cat>
          <c:val>
            <c:numRef>
              <c:f>'Länder 2012'!$B$6:$O$6</c:f>
              <c:numCache>
                <c:formatCode>_-* #,##0\ _€_-;\-* #,##0\ _€_-;_-* "-"??\ _€_-;_-@_-</c:formatCode>
                <c:ptCount val="14"/>
                <c:pt idx="0">
                  <c:v>149.02057476470023</c:v>
                </c:pt>
                <c:pt idx="1">
                  <c:v>128.85397945187205</c:v>
                </c:pt>
                <c:pt idx="2">
                  <c:v>96.659437954002556</c:v>
                </c:pt>
                <c:pt idx="3">
                  <c:v>131.8105079423288</c:v>
                </c:pt>
                <c:pt idx="4">
                  <c:v>94.734641069538284</c:v>
                </c:pt>
                <c:pt idx="5">
                  <c:v>152.31521279279178</c:v>
                </c:pt>
                <c:pt idx="6">
                  <c:v>166.10722705318196</c:v>
                </c:pt>
                <c:pt idx="7">
                  <c:v>122.30600599042664</c:v>
                </c:pt>
                <c:pt idx="8">
                  <c:v>114.87139915117928</c:v>
                </c:pt>
                <c:pt idx="9">
                  <c:v>114.13720449649276</c:v>
                </c:pt>
                <c:pt idx="10">
                  <c:v>93.112684123236065</c:v>
                </c:pt>
                <c:pt idx="11">
                  <c:v>132.35146128169131</c:v>
                </c:pt>
                <c:pt idx="12">
                  <c:v>94.215125300066049</c:v>
                </c:pt>
                <c:pt idx="13">
                  <c:v>138.03281452266643</c:v>
                </c:pt>
              </c:numCache>
            </c:numRef>
          </c:val>
        </c:ser>
        <c:ser>
          <c:idx val="2"/>
          <c:order val="2"/>
          <c:tx>
            <c:strRef>
              <c:f>'Länder 2012'!$A$7</c:f>
              <c:strCache>
                <c:ptCount val="1"/>
                <c:pt idx="0">
                  <c:v>Gewerbesteuer (netto)</c:v>
                </c:pt>
              </c:strCache>
            </c:strRef>
          </c:tx>
          <c:cat>
            <c:strRef>
              <c:f>'Länder 2012'!$B$2:$O$4</c:f>
              <c:strCache>
                <c:ptCount val="14"/>
                <c:pt idx="0">
                  <c:v>Baden-Württemberg</c:v>
                </c:pt>
                <c:pt idx="1">
                  <c:v>Bayern</c:v>
                </c:pt>
                <c:pt idx="2">
                  <c:v>Brandenburg</c:v>
                </c:pt>
                <c:pt idx="3">
                  <c:v>Hessen</c:v>
                </c:pt>
                <c:pt idx="4">
                  <c:v>Mecklenburg-Vorpommern</c:v>
                </c:pt>
                <c:pt idx="5">
                  <c:v>Niedersachsen</c:v>
                </c:pt>
                <c:pt idx="6">
                  <c:v>Nordrhein-Westfalen</c:v>
                </c:pt>
                <c:pt idx="7">
                  <c:v>Rheinland-Pfalz</c:v>
                </c:pt>
                <c:pt idx="8">
                  <c:v>Saarland</c:v>
                </c:pt>
                <c:pt idx="9">
                  <c:v>Sachsen</c:v>
                </c:pt>
                <c:pt idx="10">
                  <c:v>Sachsen-Anhalt</c:v>
                </c:pt>
                <c:pt idx="11">
                  <c:v>Schleswig-Holstein</c:v>
                </c:pt>
                <c:pt idx="12">
                  <c:v>Thüringen</c:v>
                </c:pt>
                <c:pt idx="13">
                  <c:v>Flächenländer (gesamt)</c:v>
                </c:pt>
              </c:strCache>
            </c:strRef>
          </c:cat>
          <c:val>
            <c:numRef>
              <c:f>'Länder 2012'!$B$7:$O$7</c:f>
              <c:numCache>
                <c:formatCode>_-* #,##0\ _€_-;\-* #,##0\ _€_-;_-* "-"??\ _€_-;_-@_-</c:formatCode>
                <c:ptCount val="14"/>
                <c:pt idx="0">
                  <c:v>511.81871080180139</c:v>
                </c:pt>
                <c:pt idx="1">
                  <c:v>489.67225282664538</c:v>
                </c:pt>
                <c:pt idx="2">
                  <c:v>242.15263453965872</c:v>
                </c:pt>
                <c:pt idx="3">
                  <c:v>573.76666542649025</c:v>
                </c:pt>
                <c:pt idx="4">
                  <c:v>204.2791737377396</c:v>
                </c:pt>
                <c:pt idx="5">
                  <c:v>424.08125899684512</c:v>
                </c:pt>
                <c:pt idx="6">
                  <c:v>465.67955954019328</c:v>
                </c:pt>
                <c:pt idx="7">
                  <c:v>377.49487284942256</c:v>
                </c:pt>
                <c:pt idx="8">
                  <c:v>314.09673750194167</c:v>
                </c:pt>
                <c:pt idx="9">
                  <c:v>291.25456133937746</c:v>
                </c:pt>
                <c:pt idx="10">
                  <c:v>260.8558919435543</c:v>
                </c:pt>
                <c:pt idx="11">
                  <c:v>301.95277678849902</c:v>
                </c:pt>
                <c:pt idx="12">
                  <c:v>257.10039819343848</c:v>
                </c:pt>
                <c:pt idx="13">
                  <c:v>432.84092437661297</c:v>
                </c:pt>
              </c:numCache>
            </c:numRef>
          </c:val>
        </c:ser>
        <c:ser>
          <c:idx val="3"/>
          <c:order val="3"/>
          <c:tx>
            <c:strRef>
              <c:f>'Länder 2012'!$A$8</c:f>
              <c:strCache>
                <c:ptCount val="1"/>
                <c:pt idx="0">
                  <c:v>Einkommensteueranteil</c:v>
                </c:pt>
              </c:strCache>
            </c:strRef>
          </c:tx>
          <c:cat>
            <c:strRef>
              <c:f>'Länder 2012'!$B$2:$O$4</c:f>
              <c:strCache>
                <c:ptCount val="14"/>
                <c:pt idx="0">
                  <c:v>Baden-Württemberg</c:v>
                </c:pt>
                <c:pt idx="1">
                  <c:v>Bayern</c:v>
                </c:pt>
                <c:pt idx="2">
                  <c:v>Brandenburg</c:v>
                </c:pt>
                <c:pt idx="3">
                  <c:v>Hessen</c:v>
                </c:pt>
                <c:pt idx="4">
                  <c:v>Mecklenburg-Vorpommern</c:v>
                </c:pt>
                <c:pt idx="5">
                  <c:v>Niedersachsen</c:v>
                </c:pt>
                <c:pt idx="6">
                  <c:v>Nordrhein-Westfalen</c:v>
                </c:pt>
                <c:pt idx="7">
                  <c:v>Rheinland-Pfalz</c:v>
                </c:pt>
                <c:pt idx="8">
                  <c:v>Saarland</c:v>
                </c:pt>
                <c:pt idx="9">
                  <c:v>Sachsen</c:v>
                </c:pt>
                <c:pt idx="10">
                  <c:v>Sachsen-Anhalt</c:v>
                </c:pt>
                <c:pt idx="11">
                  <c:v>Schleswig-Holstein</c:v>
                </c:pt>
                <c:pt idx="12">
                  <c:v>Thüringen</c:v>
                </c:pt>
                <c:pt idx="13">
                  <c:v>Flächenländer (gesamt)</c:v>
                </c:pt>
              </c:strCache>
            </c:strRef>
          </c:cat>
          <c:val>
            <c:numRef>
              <c:f>'Länder 2012'!$B$8:$O$8</c:f>
              <c:numCache>
                <c:formatCode>_-* #,##0\ _€_-;\-* #,##0\ _€_-;_-* "-"??\ _€_-;_-@_-</c:formatCode>
                <c:ptCount val="14"/>
                <c:pt idx="0">
                  <c:v>444.30337349812476</c:v>
                </c:pt>
                <c:pt idx="1">
                  <c:v>447.95864014995294</c:v>
                </c:pt>
                <c:pt idx="2">
                  <c:v>235.38264619799608</c:v>
                </c:pt>
                <c:pt idx="3">
                  <c:v>439.11470758559176</c:v>
                </c:pt>
                <c:pt idx="4">
                  <c:v>183.58714517838396</c:v>
                </c:pt>
                <c:pt idx="5">
                  <c:v>320.81564621063916</c:v>
                </c:pt>
                <c:pt idx="6">
                  <c:v>370.46503099640478</c:v>
                </c:pt>
                <c:pt idx="7">
                  <c:v>336.34157912979668</c:v>
                </c:pt>
                <c:pt idx="8">
                  <c:v>306.26694259185956</c:v>
                </c:pt>
                <c:pt idx="9">
                  <c:v>180.73880255005818</c:v>
                </c:pt>
                <c:pt idx="10">
                  <c:v>181.02142716590768</c:v>
                </c:pt>
                <c:pt idx="11">
                  <c:v>323.91750105093519</c:v>
                </c:pt>
                <c:pt idx="12">
                  <c:v>192.67300237485921</c:v>
                </c:pt>
                <c:pt idx="13">
                  <c:v>359.95056459314935</c:v>
                </c:pt>
              </c:numCache>
            </c:numRef>
          </c:val>
        </c:ser>
        <c:ser>
          <c:idx val="4"/>
          <c:order val="4"/>
          <c:tx>
            <c:strRef>
              <c:f>'Länder 2012'!$A$9</c:f>
              <c:strCache>
                <c:ptCount val="1"/>
                <c:pt idx="0">
                  <c:v>Umsatzsteueranteil</c:v>
                </c:pt>
              </c:strCache>
            </c:strRef>
          </c:tx>
          <c:cat>
            <c:strRef>
              <c:f>'Länder 2012'!$B$2:$O$4</c:f>
              <c:strCache>
                <c:ptCount val="14"/>
                <c:pt idx="0">
                  <c:v>Baden-Württemberg</c:v>
                </c:pt>
                <c:pt idx="1">
                  <c:v>Bayern</c:v>
                </c:pt>
                <c:pt idx="2">
                  <c:v>Brandenburg</c:v>
                </c:pt>
                <c:pt idx="3">
                  <c:v>Hessen</c:v>
                </c:pt>
                <c:pt idx="4">
                  <c:v>Mecklenburg-Vorpommern</c:v>
                </c:pt>
                <c:pt idx="5">
                  <c:v>Niedersachsen</c:v>
                </c:pt>
                <c:pt idx="6">
                  <c:v>Nordrhein-Westfalen</c:v>
                </c:pt>
                <c:pt idx="7">
                  <c:v>Rheinland-Pfalz</c:v>
                </c:pt>
                <c:pt idx="8">
                  <c:v>Saarland</c:v>
                </c:pt>
                <c:pt idx="9">
                  <c:v>Sachsen</c:v>
                </c:pt>
                <c:pt idx="10">
                  <c:v>Sachsen-Anhalt</c:v>
                </c:pt>
                <c:pt idx="11">
                  <c:v>Schleswig-Holstein</c:v>
                </c:pt>
                <c:pt idx="12">
                  <c:v>Thüringen</c:v>
                </c:pt>
                <c:pt idx="13">
                  <c:v>Flächenländer (gesamt)</c:v>
                </c:pt>
              </c:strCache>
            </c:strRef>
          </c:cat>
          <c:val>
            <c:numRef>
              <c:f>'Länder 2012'!$B$9:$O$9</c:f>
              <c:numCache>
                <c:formatCode>_-* #,##0\ _€_-;\-* #,##0\ _€_-;_-* "-"??\ _€_-;_-@_-</c:formatCode>
                <c:ptCount val="14"/>
                <c:pt idx="0">
                  <c:v>50.782211286607932</c:v>
                </c:pt>
                <c:pt idx="1">
                  <c:v>49.164326197111201</c:v>
                </c:pt>
                <c:pt idx="2">
                  <c:v>35.430747030385049</c:v>
                </c:pt>
                <c:pt idx="3">
                  <c:v>59.662272716124789</c:v>
                </c:pt>
                <c:pt idx="4">
                  <c:v>34.610762717507448</c:v>
                </c:pt>
                <c:pt idx="5">
                  <c:v>40.190742441749705</c:v>
                </c:pt>
                <c:pt idx="6">
                  <c:v>53.560690838576917</c:v>
                </c:pt>
                <c:pt idx="7">
                  <c:v>38.560833958014882</c:v>
                </c:pt>
                <c:pt idx="8">
                  <c:v>45.399381673690065</c:v>
                </c:pt>
                <c:pt idx="9">
                  <c:v>44.456810276401008</c:v>
                </c:pt>
                <c:pt idx="10">
                  <c:v>38.313620902906614</c:v>
                </c:pt>
                <c:pt idx="11">
                  <c:v>35.208649000487462</c:v>
                </c:pt>
                <c:pt idx="12">
                  <c:v>36.372795600299412</c:v>
                </c:pt>
                <c:pt idx="13">
                  <c:v>47.467404828326643</c:v>
                </c:pt>
              </c:numCache>
            </c:numRef>
          </c:val>
        </c:ser>
        <c:ser>
          <c:idx val="5"/>
          <c:order val="5"/>
          <c:tx>
            <c:strRef>
              <c:f>'Länder 2012'!$A$10</c:f>
              <c:strCache>
                <c:ptCount val="1"/>
                <c:pt idx="0">
                  <c:v>Sonstige Steuern**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9680194260563208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1.179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0"/>
                  <c:y val="-2.296022663732373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1.126   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0"/>
                  <c:y val="-2.296022663732373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6</a:t>
                    </a:r>
                    <a:r>
                      <a:rPr lang="en-US"/>
                      <a:t>22   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0"/>
                  <c:y val="-2.296022663732372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1.219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0"/>
                  <c:y val="-2.6240259014084256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536</a:t>
                    </a:r>
                  </a:p>
                </c:rich>
              </c:tx>
              <c:showVal val="1"/>
            </c:dLbl>
            <c:dLbl>
              <c:idx val="5"/>
              <c:layout>
                <c:manualLayout>
                  <c:x val="0"/>
                  <c:y val="-2.296022663732373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960</a:t>
                    </a:r>
                  </a:p>
                </c:rich>
              </c:tx>
              <c:showVal val="1"/>
            </c:dLbl>
            <c:dLbl>
              <c:idx val="6"/>
              <c:layout>
                <c:manualLayout>
                  <c:x val="0"/>
                  <c:y val="-2.296022663732373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1.075</a:t>
                    </a:r>
                  </a:p>
                </c:rich>
              </c:tx>
              <c:showVal val="1"/>
            </c:dLbl>
            <c:dLbl>
              <c:idx val="7"/>
              <c:layout>
                <c:manualLayout>
                  <c:x val="0"/>
                  <c:y val="-2.9520291390844777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891</a:t>
                    </a:r>
                  </a:p>
                </c:rich>
              </c:tx>
              <c:showVal val="1"/>
            </c:dLbl>
            <c:dLbl>
              <c:idx val="8"/>
              <c:layout>
                <c:manualLayout>
                  <c:x val="-1.5530603053316566E-7"/>
                  <c:y val="-2.296022663732373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791</a:t>
                    </a:r>
                  </a:p>
                </c:rich>
              </c:tx>
              <c:showVal val="1"/>
            </c:dLbl>
            <c:dLbl>
              <c:idx val="9"/>
              <c:layout>
                <c:manualLayout>
                  <c:x val="0"/>
                  <c:y val="-2.2960226637323757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639</a:t>
                    </a:r>
                  </a:p>
                </c:rich>
              </c:tx>
              <c:showVal val="1"/>
            </c:dLbl>
            <c:dLbl>
              <c:idx val="10"/>
              <c:layout>
                <c:manualLayout>
                  <c:x val="0"/>
                  <c:y val="-2.296022663732373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591</a:t>
                    </a:r>
                  </a:p>
                </c:rich>
              </c:tx>
              <c:showVal val="1"/>
            </c:dLbl>
            <c:dLbl>
              <c:idx val="11"/>
              <c:layout>
                <c:manualLayout>
                  <c:x val="0"/>
                  <c:y val="-2.6240259014084256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823</a:t>
                    </a:r>
                  </a:p>
                </c:rich>
              </c:tx>
              <c:showVal val="1"/>
            </c:dLbl>
            <c:dLbl>
              <c:idx val="12"/>
              <c:layout>
                <c:manualLayout>
                  <c:x val="0"/>
                  <c:y val="-1.9680194260563208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593</a:t>
                    </a:r>
                  </a:p>
                </c:rich>
              </c:tx>
              <c:showVal val="1"/>
            </c:dLbl>
            <c:dLbl>
              <c:idx val="13"/>
              <c:layout>
                <c:manualLayout>
                  <c:x val="1.9723865877712046E-3"/>
                  <c:y val="-2.6240259014084256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 </a:t>
                    </a:r>
                    <a:r>
                      <a:rPr lang="en-US"/>
                      <a:t>996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/>
                </a:pPr>
                <a:endParaRPr lang="de-DE"/>
              </a:p>
            </c:txPr>
            <c:showVal val="1"/>
          </c:dLbls>
          <c:cat>
            <c:strRef>
              <c:f>'Länder 2012'!$B$2:$O$4</c:f>
              <c:strCache>
                <c:ptCount val="14"/>
                <c:pt idx="0">
                  <c:v>Baden-Württemberg</c:v>
                </c:pt>
                <c:pt idx="1">
                  <c:v>Bayern</c:v>
                </c:pt>
                <c:pt idx="2">
                  <c:v>Brandenburg</c:v>
                </c:pt>
                <c:pt idx="3">
                  <c:v>Hessen</c:v>
                </c:pt>
                <c:pt idx="4">
                  <c:v>Mecklenburg-Vorpommern</c:v>
                </c:pt>
                <c:pt idx="5">
                  <c:v>Niedersachsen</c:v>
                </c:pt>
                <c:pt idx="6">
                  <c:v>Nordrhein-Westfalen</c:v>
                </c:pt>
                <c:pt idx="7">
                  <c:v>Rheinland-Pfalz</c:v>
                </c:pt>
                <c:pt idx="8">
                  <c:v>Saarland</c:v>
                </c:pt>
                <c:pt idx="9">
                  <c:v>Sachsen</c:v>
                </c:pt>
                <c:pt idx="10">
                  <c:v>Sachsen-Anhalt</c:v>
                </c:pt>
                <c:pt idx="11">
                  <c:v>Schleswig-Holstein</c:v>
                </c:pt>
                <c:pt idx="12">
                  <c:v>Thüringen</c:v>
                </c:pt>
                <c:pt idx="13">
                  <c:v>Flächenländer (gesamt)</c:v>
                </c:pt>
              </c:strCache>
            </c:strRef>
          </c:cat>
          <c:val>
            <c:numRef>
              <c:f>'Länder 2012'!$B$10:$O$10</c:f>
              <c:numCache>
                <c:formatCode>_-* #,##0\ _€_-;\-* #,##0\ _€_-;_-* "-"??\ _€_-;_-@_-</c:formatCode>
                <c:ptCount val="14"/>
                <c:pt idx="0">
                  <c:v>18.34540617160182</c:v>
                </c:pt>
                <c:pt idx="1">
                  <c:v>3.9591358355275403</c:v>
                </c:pt>
                <c:pt idx="2">
                  <c:v>7.138489633862986</c:v>
                </c:pt>
                <c:pt idx="3">
                  <c:v>11.752367582945695</c:v>
                </c:pt>
                <c:pt idx="4">
                  <c:v>9.8892338597509859</c:v>
                </c:pt>
                <c:pt idx="5">
                  <c:v>13.91387699885764</c:v>
                </c:pt>
                <c:pt idx="6">
                  <c:v>17.26287092037601</c:v>
                </c:pt>
                <c:pt idx="7">
                  <c:v>12.07558934976227</c:v>
                </c:pt>
                <c:pt idx="8">
                  <c:v>9.3580730667281316</c:v>
                </c:pt>
                <c:pt idx="9">
                  <c:v>5.1376578555180794</c:v>
                </c:pt>
                <c:pt idx="10">
                  <c:v>7.4492606960139431</c:v>
                </c:pt>
                <c:pt idx="11">
                  <c:v>22.326217425469245</c:v>
                </c:pt>
                <c:pt idx="12">
                  <c:v>7.4339831765907913</c:v>
                </c:pt>
                <c:pt idx="13">
                  <c:v>12.475973793863984</c:v>
                </c:pt>
              </c:numCache>
            </c:numRef>
          </c:val>
        </c:ser>
        <c:overlap val="100"/>
        <c:axId val="66579456"/>
        <c:axId val="68290048"/>
      </c:barChart>
      <c:catAx>
        <c:axId val="66579456"/>
        <c:scaling>
          <c:orientation val="minMax"/>
        </c:scaling>
        <c:axPos val="b"/>
        <c:tickLblPos val="nextTo"/>
        <c:crossAx val="68290048"/>
        <c:crosses val="autoZero"/>
        <c:auto val="1"/>
        <c:lblAlgn val="ctr"/>
        <c:lblOffset val="100"/>
      </c:catAx>
      <c:valAx>
        <c:axId val="68290048"/>
        <c:scaling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_-* #,##0\ _€_-;\-* #,##0\ _€_-;_-* &quot;-&quot;??\ _€_-;_-@_-" sourceLinked="1"/>
        <c:tickLblPos val="nextTo"/>
        <c:crossAx val="665794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3674803149606302"/>
          <c:y val="0.86749150591891122"/>
          <c:w val="0.74872615923009611"/>
          <c:h val="8.775807663161804E-2"/>
        </c:manualLayout>
      </c:layout>
    </c:legend>
    <c:plotVisOnly val="1"/>
    <c:dispBlanksAs val="gap"/>
  </c:chart>
  <c:txPr>
    <a:bodyPr/>
    <a:lstStyle/>
    <a:p>
      <a:pPr>
        <a:defRPr sz="1400"/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18.08.2013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Statistisches Bundesamt (2013), </a:t>
            </a:r>
          </a:p>
          <a:p>
            <a:pPr algn="r"/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Steuerhaushalt 2012 (24.4.2013)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Kommunale Pro-Kopf-Steuereinnahmen 2012 im Ländervergleich</a:t>
            </a:r>
            <a:endParaRPr lang="de-DE" sz="2200" b="1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  <a:p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n</a:t>
            </a:r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ach Steuerarten in </a:t>
            </a:r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Euro je Einwohner*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52216" y="5750092"/>
            <a:ext cx="8784976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1400" dirty="0" smtClean="0"/>
              <a:t>* Einwohner zum 31.12.2011 auf der Grundlage des Zensus 2011; ** Sonstige Steuern ohne steuerähnliche Einnahmen</a:t>
            </a:r>
            <a:endParaRPr lang="de-DE" sz="1400" dirty="0" smtClean="0"/>
          </a:p>
        </p:txBody>
      </p:sp>
      <p:graphicFrame>
        <p:nvGraphicFramePr>
          <p:cNvPr id="5" name="Diagramm 4"/>
          <p:cNvGraphicFramePr/>
          <p:nvPr/>
        </p:nvGraphicFramePr>
        <p:xfrm>
          <a:off x="0" y="1052736"/>
          <a:ext cx="91440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Bildschirmpräsentation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Andreas</cp:lastModifiedBy>
  <cp:revision>26</cp:revision>
  <dcterms:created xsi:type="dcterms:W3CDTF">2013-05-20T00:02:14Z</dcterms:created>
  <dcterms:modified xsi:type="dcterms:W3CDTF">2013-08-18T18:53:36Z</dcterms:modified>
</cp:coreProperties>
</file>