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34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esktop\kommunale-schulden-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Tabelle1!$C$5</c:f>
              <c:strCache>
                <c:ptCount val="1"/>
                <c:pt idx="0">
                  <c:v>Schulden in Euro je Einwohner</c:v>
                </c:pt>
              </c:strCache>
            </c:strRef>
          </c:tx>
          <c:dPt>
            <c:idx val="6"/>
            <c:spPr>
              <a:solidFill>
                <a:schemeClr val="tx2"/>
              </a:solidFill>
            </c:spPr>
          </c:dPt>
          <c:dLbls>
            <c:txPr>
              <a:bodyPr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cat>
            <c:strRef>
              <c:f>Tabelle1!$B$6:$B$19</c:f>
              <c:strCache>
                <c:ptCount val="14"/>
                <c:pt idx="0">
                  <c:v>Saarland</c:v>
                </c:pt>
                <c:pt idx="1">
                  <c:v>Hessen</c:v>
                </c:pt>
                <c:pt idx="2">
                  <c:v>Nordrhein-Westfalen</c:v>
                </c:pt>
                <c:pt idx="3">
                  <c:v>Rheinland-Pfalz</c:v>
                </c:pt>
                <c:pt idx="4">
                  <c:v>Mecklenburg-Vorpommern</c:v>
                </c:pt>
                <c:pt idx="5">
                  <c:v>Baden-Württemberg</c:v>
                </c:pt>
                <c:pt idx="6">
                  <c:v>Flächenländer (gesamt)</c:v>
                </c:pt>
                <c:pt idx="7">
                  <c:v>Sachsen-Anhalt</c:v>
                </c:pt>
                <c:pt idx="8">
                  <c:v>Niedersachsen</c:v>
                </c:pt>
                <c:pt idx="9">
                  <c:v>Brandenburg</c:v>
                </c:pt>
                <c:pt idx="10">
                  <c:v>Sachsen</c:v>
                </c:pt>
                <c:pt idx="11">
                  <c:v>Thüringen</c:v>
                </c:pt>
                <c:pt idx="12">
                  <c:v>Bayern</c:v>
                </c:pt>
                <c:pt idx="13">
                  <c:v>Schleswig-Holstein</c:v>
                </c:pt>
              </c:strCache>
            </c:strRef>
          </c:cat>
          <c:val>
            <c:numRef>
              <c:f>Tabelle1!$C$6:$C$19</c:f>
              <c:numCache>
                <c:formatCode>#,##0_ ;\-#,##0\ </c:formatCode>
                <c:ptCount val="14"/>
                <c:pt idx="0">
                  <c:v>6785.9500548340284</c:v>
                </c:pt>
                <c:pt idx="1">
                  <c:v>5910.7052548409674</c:v>
                </c:pt>
                <c:pt idx="2">
                  <c:v>5204.5488838448009</c:v>
                </c:pt>
                <c:pt idx="3">
                  <c:v>5091.5536417037847</c:v>
                </c:pt>
                <c:pt idx="4">
                  <c:v>4763.4109150979839</c:v>
                </c:pt>
                <c:pt idx="5">
                  <c:v>4588.31068326075</c:v>
                </c:pt>
                <c:pt idx="6">
                  <c:v>4227.8834082901221</c:v>
                </c:pt>
                <c:pt idx="7">
                  <c:v>3856.8559466772858</c:v>
                </c:pt>
                <c:pt idx="8">
                  <c:v>3441.6733502948205</c:v>
                </c:pt>
                <c:pt idx="9">
                  <c:v>3271.7413487794838</c:v>
                </c:pt>
                <c:pt idx="10">
                  <c:v>3200.3253717982293</c:v>
                </c:pt>
                <c:pt idx="11">
                  <c:v>3147.3076019466362</c:v>
                </c:pt>
                <c:pt idx="12">
                  <c:v>2820.0639679270621</c:v>
                </c:pt>
                <c:pt idx="13">
                  <c:v>2619.855709474487</c:v>
                </c:pt>
              </c:numCache>
            </c:numRef>
          </c:val>
        </c:ser>
        <c:axId val="66971136"/>
        <c:axId val="66972672"/>
      </c:barChart>
      <c:catAx>
        <c:axId val="66971136"/>
        <c:scaling>
          <c:orientation val="maxMin"/>
        </c:scaling>
        <c:axPos val="l"/>
        <c:tickLblPos val="nextTo"/>
        <c:crossAx val="66972672"/>
        <c:crosses val="autoZero"/>
        <c:auto val="1"/>
        <c:lblAlgn val="ctr"/>
        <c:lblOffset val="100"/>
      </c:catAx>
      <c:valAx>
        <c:axId val="66972672"/>
        <c:scaling>
          <c:orientation val="minMax"/>
        </c:scaling>
        <c:axPos val="t"/>
        <c:majorGridlines>
          <c:spPr>
            <a:ln>
              <a:solidFill>
                <a:schemeClr val="bg1">
                  <a:lumMod val="75000"/>
                </a:schemeClr>
              </a:solidFill>
            </a:ln>
          </c:spPr>
        </c:majorGridlines>
        <c:numFmt formatCode="#,##0_ ;\-#,##0\ " sourceLinked="1"/>
        <c:tickLblPos val="nextTo"/>
        <c:crossAx val="66971136"/>
        <c:crosses val="autoZero"/>
        <c:crossBetween val="between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14.08.2013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de-DE" sz="1400" dirty="0" smtClean="0">
                <a:ea typeface="Verdana" pitchFamily="34" charset="0"/>
                <a:cs typeface="Verdana" pitchFamily="34" charset="0"/>
              </a:rPr>
              <a:t>Statistisches Bundesamt, </a:t>
            </a:r>
          </a:p>
          <a:p>
            <a:pPr algn="r"/>
            <a:r>
              <a:rPr lang="de-DE" sz="1400" dirty="0" smtClean="0">
                <a:ea typeface="Verdana" pitchFamily="34" charset="0"/>
                <a:cs typeface="Verdana" pitchFamily="34" charset="0"/>
              </a:rPr>
              <a:t>Schulden der öffentlichen Haushalte 2012 (31.7.2013)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Kommunale Schulden 2012 im Ländervergleich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Schulden der kommunalen Kernhaushalte, Extrahaushalte und sonstigen FEUs beim öffentlichen und nicht-öffentlichen Bereich zum 31.12.2012 in Euro je Einwohner*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79512" y="5695500"/>
            <a:ext cx="8784976" cy="3077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de-DE" sz="1400" dirty="0" smtClean="0"/>
              <a:t>* Einwohnerzahlen zum 30.6.2012 auf Grundlage des Zensus 2011 </a:t>
            </a:r>
          </a:p>
        </p:txBody>
      </p:sp>
      <p:graphicFrame>
        <p:nvGraphicFramePr>
          <p:cNvPr id="5" name="Diagramm 4"/>
          <p:cNvGraphicFramePr/>
          <p:nvPr/>
        </p:nvGraphicFramePr>
        <p:xfrm>
          <a:off x="251520" y="1052736"/>
          <a:ext cx="86409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Bildschirmpräsentation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26</cp:revision>
  <dcterms:created xsi:type="dcterms:W3CDTF">2013-05-20T00:02:14Z</dcterms:created>
  <dcterms:modified xsi:type="dcterms:W3CDTF">2013-08-14T15:35:30Z</dcterms:modified>
</cp:coreProperties>
</file>