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B400"/>
    <a:srgbClr val="FFCC00"/>
    <a:srgbClr val="447533"/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rolin%20Soffke\Desktop\Marc\weblog\kommunalpoliti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style val="18"/>
  <c:chart>
    <c:plotArea>
      <c:layout/>
      <c:doughnutChart>
        <c:varyColors val="1"/>
        <c:ser>
          <c:idx val="0"/>
          <c:order val="0"/>
          <c:dPt>
            <c:idx val="0"/>
            <c:spPr>
              <a:solidFill>
                <a:schemeClr val="tx1"/>
              </a:solidFill>
            </c:spPr>
          </c:dPt>
          <c:dPt>
            <c:idx val="1"/>
            <c:spPr>
              <a:solidFill>
                <a:srgbClr val="C00000"/>
              </a:solidFill>
            </c:spPr>
          </c:dPt>
          <c:dPt>
            <c:idx val="2"/>
            <c:spPr>
              <a:solidFill>
                <a:srgbClr val="447533"/>
              </a:solidFill>
            </c:spPr>
          </c:dPt>
          <c:dPt>
            <c:idx val="3"/>
            <c:spPr>
              <a:solidFill>
                <a:srgbClr val="DEB400"/>
              </a:solidFill>
            </c:spPr>
          </c:dPt>
          <c:dPt>
            <c:idx val="4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700" b="1" dirty="0">
                        <a:solidFill>
                          <a:schemeClr val="bg1"/>
                        </a:solidFill>
                        <a:latin typeface="+mn-lt"/>
                      </a:rPr>
                      <a:t>1</a:t>
                    </a:r>
                    <a:r>
                      <a:rPr lang="en-US" dirty="0"/>
                      <a:t>.781 </a:t>
                    </a:r>
                    <a:endParaRPr lang="en-US" dirty="0" smtClean="0"/>
                  </a:p>
                  <a:p>
                    <a:r>
                      <a:rPr lang="en-US" dirty="0" smtClean="0"/>
                      <a:t>31,1%</a:t>
                    </a:r>
                    <a:endParaRPr lang="en-US" dirty="0"/>
                  </a:p>
                </c:rich>
              </c:tx>
              <c:showVal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700" b="1" dirty="0">
                        <a:solidFill>
                          <a:schemeClr val="bg1"/>
                        </a:solidFill>
                        <a:latin typeface="+mn-lt"/>
                      </a:rPr>
                      <a:t>1</a:t>
                    </a:r>
                    <a:r>
                      <a:rPr lang="en-US" dirty="0"/>
                      <a:t>.649 </a:t>
                    </a:r>
                    <a:endParaRPr lang="en-US" dirty="0" smtClean="0"/>
                  </a:p>
                  <a:p>
                    <a:r>
                      <a:rPr lang="en-US" dirty="0" smtClean="0"/>
                      <a:t>28,8%</a:t>
                    </a:r>
                    <a:endParaRPr lang="en-US" dirty="0"/>
                  </a:p>
                </c:rich>
              </c:tx>
              <c:showVal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700" b="1" dirty="0">
                        <a:solidFill>
                          <a:schemeClr val="bg1"/>
                        </a:solidFill>
                        <a:latin typeface="+mn-lt"/>
                      </a:rPr>
                      <a:t>7</a:t>
                    </a:r>
                    <a:r>
                      <a:rPr lang="en-US" dirty="0"/>
                      <a:t>45 </a:t>
                    </a:r>
                    <a:endParaRPr lang="en-US" dirty="0" smtClean="0"/>
                  </a:p>
                  <a:p>
                    <a:r>
                      <a:rPr lang="en-US" dirty="0" smtClean="0"/>
                      <a:t>13,0%</a:t>
                    </a:r>
                    <a:endParaRPr lang="en-US" dirty="0"/>
                  </a:p>
                </c:rich>
              </c:tx>
              <c:showVal val="1"/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700" b="1" dirty="0" smtClean="0">
                        <a:solidFill>
                          <a:schemeClr val="bg1"/>
                        </a:solidFill>
                        <a:latin typeface="+mn-lt"/>
                      </a:rPr>
                      <a:t>3</a:t>
                    </a:r>
                    <a:r>
                      <a:rPr lang="en-US" dirty="0" smtClean="0"/>
                      <a:t>79 </a:t>
                    </a:r>
                    <a:endParaRPr lang="en-US" dirty="0" smtClean="0"/>
                  </a:p>
                  <a:p>
                    <a:r>
                      <a:rPr lang="en-US" dirty="0" smtClean="0"/>
                      <a:t>6,6%</a:t>
                    </a:r>
                    <a:endParaRPr lang="en-US" dirty="0"/>
                  </a:p>
                </c:rich>
              </c:tx>
              <c:showVal val="1"/>
              <c:showPercent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700" b="1" dirty="0" smtClean="0">
                        <a:solidFill>
                          <a:schemeClr val="bg1"/>
                        </a:solidFill>
                        <a:latin typeface="+mn-lt"/>
                      </a:rPr>
                      <a:t>1</a:t>
                    </a:r>
                    <a:r>
                      <a:rPr lang="en-US" dirty="0" smtClean="0"/>
                      <a:t>.177 </a:t>
                    </a:r>
                    <a:endParaRPr lang="en-US" dirty="0" smtClean="0"/>
                  </a:p>
                  <a:p>
                    <a:r>
                      <a:rPr lang="en-US" dirty="0" smtClean="0"/>
                      <a:t> 20,5%</a:t>
                    </a:r>
                    <a:endParaRPr lang="en-US" dirty="0"/>
                  </a:p>
                </c:rich>
              </c:tx>
              <c:showVal val="1"/>
              <c:showPercent val="1"/>
            </c:dLbl>
            <c:txPr>
              <a:bodyPr/>
              <a:lstStyle/>
              <a:p>
                <a:pPr>
                  <a:defRPr sz="1700" b="1">
                    <a:solidFill>
                      <a:schemeClr val="bg1"/>
                    </a:solidFill>
                    <a:latin typeface="+mn-lt"/>
                  </a:defRPr>
                </a:pPr>
                <a:endParaRPr lang="de-DE"/>
              </a:p>
            </c:txPr>
            <c:showVal val="1"/>
            <c:showPercent val="1"/>
            <c:showLeaderLines val="1"/>
          </c:dLbls>
          <c:cat>
            <c:strRef>
              <c:f>'Auswertung Rat'!$E$26:$I$26</c:f>
              <c:strCache>
                <c:ptCount val="5"/>
                <c:pt idx="0">
                  <c:v>CDU/CSU</c:v>
                </c:pt>
                <c:pt idx="1">
                  <c:v>SPD</c:v>
                </c:pt>
                <c:pt idx="2">
                  <c:v>Grüne</c:v>
                </c:pt>
                <c:pt idx="3">
                  <c:v>FDP</c:v>
                </c:pt>
                <c:pt idx="4">
                  <c:v>Sonstige</c:v>
                </c:pt>
              </c:strCache>
            </c:strRef>
          </c:cat>
          <c:val>
            <c:numRef>
              <c:f>'Auswertung Rat'!$E$27:$I$27</c:f>
              <c:numCache>
                <c:formatCode>#,##0</c:formatCode>
                <c:ptCount val="5"/>
                <c:pt idx="0">
                  <c:v>1781</c:v>
                </c:pt>
                <c:pt idx="1">
                  <c:v>1649</c:v>
                </c:pt>
                <c:pt idx="2" formatCode="General">
                  <c:v>745</c:v>
                </c:pt>
                <c:pt idx="3" formatCode="General">
                  <c:v>379</c:v>
                </c:pt>
                <c:pt idx="4">
                  <c:v>1177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77863633838664381"/>
          <c:y val="0.32795754866374732"/>
          <c:w val="0.17927553504156113"/>
          <c:h val="0.34934965766656118"/>
        </c:manualLayout>
      </c:layout>
      <c:txPr>
        <a:bodyPr/>
        <a:lstStyle/>
        <a:p>
          <a:pPr>
            <a:defRPr sz="1700" b="1"/>
          </a:pPr>
          <a:endParaRPr lang="de-DE"/>
        </a:p>
      </c:txPr>
    </c:legend>
    <c:plotVisOnly val="1"/>
  </c:chart>
  <c:txPr>
    <a:bodyPr/>
    <a:lstStyle/>
    <a:p>
      <a:pPr>
        <a:defRPr sz="1800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29.05.2013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</a:t>
            </a:r>
            <a:r>
              <a:rPr lang="de-DE" sz="1400" b="1" smtClean="0">
                <a:latin typeface="+mj-lt"/>
                <a:ea typeface="Verdana" pitchFamily="34" charset="0"/>
                <a:cs typeface="Verdana" pitchFamily="34" charset="0"/>
              </a:rPr>
              <a:t>:</a:t>
            </a:r>
            <a:r>
              <a:rPr lang="de-DE" sz="1400" smtClean="0">
                <a:latin typeface="+mj-lt"/>
                <a:ea typeface="Verdana" pitchFamily="34" charset="0"/>
                <a:cs typeface="Verdana" pitchFamily="34" charset="0"/>
              </a:rPr>
              <a:t> eigene  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Erhebung in der 16./17. Kalenderwoche 2013 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Mandatsträger(innen)* kreisfreier Städte der Flächenländer</a:t>
            </a:r>
          </a:p>
          <a:p>
            <a:r>
              <a:rPr lang="de-DE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in absoluten Zahlen und in Prozent sortiert nach Parteizugehörigkeit</a:t>
            </a:r>
          </a:p>
        </p:txBody>
      </p:sp>
      <p:grpSp>
        <p:nvGrpSpPr>
          <p:cNvPr id="5" name="Gruppieren 9"/>
          <p:cNvGrpSpPr>
            <a:grpSpLocks/>
          </p:cNvGrpSpPr>
          <p:nvPr/>
        </p:nvGrpSpPr>
        <p:grpSpPr bwMode="auto">
          <a:xfrm>
            <a:off x="6516216" y="1988840"/>
            <a:ext cx="2402359" cy="2808312"/>
            <a:chOff x="323850" y="1555750"/>
            <a:chExt cx="2618133" cy="4063071"/>
          </a:xfrm>
        </p:grpSpPr>
        <p:sp>
          <p:nvSpPr>
            <p:cNvPr id="6" name="_color1" descr="© INSCALE GmbH, 26.05.2010&#10;http://www.presentationload.com/"/>
            <p:cNvSpPr>
              <a:spLocks noChangeArrowheads="1"/>
            </p:cNvSpPr>
            <p:nvPr/>
          </p:nvSpPr>
          <p:spPr bwMode="gray">
            <a:xfrm>
              <a:off x="323850" y="1555750"/>
              <a:ext cx="2618133" cy="592054"/>
            </a:xfrm>
            <a:prstGeom prst="rect">
              <a:avLst/>
            </a:prstGeom>
            <a:solidFill>
              <a:srgbClr val="0A3574"/>
            </a:solidFill>
            <a:ln w="12700" algn="ctr">
              <a:solidFill>
                <a:srgbClr val="143D73"/>
              </a:solidFill>
              <a:miter lim="800000"/>
              <a:headEnd/>
              <a:tailEnd/>
            </a:ln>
            <a:effectLst>
              <a:outerShdw blurRad="127000" dist="635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08000" tIns="72000" rIns="108000" bIns="72000" anchor="ctr"/>
            <a:lstStyle/>
            <a:p>
              <a:pPr algn="ctr" defTabSz="801688" eaLnBrk="0" hangingPunct="0">
                <a:defRPr/>
              </a:pPr>
              <a:r>
                <a:rPr lang="en-US" sz="1600" b="1" noProof="1" smtClean="0">
                  <a:solidFill>
                    <a:schemeClr val="bg1"/>
                  </a:solidFill>
                </a:rPr>
                <a:t>Wissenswertes</a:t>
              </a:r>
              <a:endParaRPr lang="en-US" sz="1600" b="1" noProof="1">
                <a:solidFill>
                  <a:schemeClr val="bg1"/>
                </a:solidFill>
              </a:endParaRPr>
            </a:p>
          </p:txBody>
        </p:sp>
        <p:sp>
          <p:nvSpPr>
            <p:cNvPr id="7" name="_color1" descr="© INSCALE GmbH, 26.05.2010&#10;http://www.presentationload.com/"/>
            <p:cNvSpPr>
              <a:spLocks noChangeArrowheads="1"/>
            </p:cNvSpPr>
            <p:nvPr/>
          </p:nvSpPr>
          <p:spPr bwMode="gray">
            <a:xfrm>
              <a:off x="323850" y="2136190"/>
              <a:ext cx="2618133" cy="348263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0C0C0"/>
              </a:solidFill>
              <a:miter lim="800000"/>
              <a:headEnd/>
              <a:tailEnd/>
            </a:ln>
            <a:effectLst>
              <a:outerShdw blurRad="127000" dist="635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108000" tIns="108000" rIns="144000" bIns="72000"/>
            <a:lstStyle/>
            <a:p>
              <a:pPr marL="182563" indent="-182563" defTabSz="801688" eaLnBrk="0" hangingPunct="0">
                <a:lnSpc>
                  <a:spcPct val="95000"/>
                </a:lnSpc>
                <a:buClr>
                  <a:schemeClr val="tx1">
                    <a:lumMod val="75000"/>
                    <a:lumOff val="25000"/>
                  </a:schemeClr>
                </a:buClr>
                <a:buFont typeface="Wingdings" pitchFamily="2" charset="2"/>
                <a:buChar char="§"/>
                <a:defRPr/>
              </a:pPr>
              <a:r>
                <a:rPr lang="de-DE" sz="1500" dirty="0" smtClean="0"/>
                <a:t>Frauenquote in den kreisfreien Städten: </a:t>
              </a:r>
            </a:p>
            <a:p>
              <a:pPr marL="182563" indent="-182563" defTabSz="801688" eaLnBrk="0" hangingPunct="0">
                <a:lnSpc>
                  <a:spcPct val="95000"/>
                </a:lnSpc>
                <a:spcAft>
                  <a:spcPct val="30000"/>
                </a:spcAft>
                <a:buClr>
                  <a:schemeClr val="tx1">
                    <a:lumMod val="75000"/>
                    <a:lumOff val="25000"/>
                  </a:schemeClr>
                </a:buClr>
                <a:defRPr/>
              </a:pPr>
              <a:r>
                <a:rPr lang="de-DE" sz="1500" dirty="0" smtClean="0"/>
                <a:t>	32,6 % (1.870 Frauen)</a:t>
              </a:r>
            </a:p>
            <a:p>
              <a:pPr marL="182563" indent="-182563" defTabSz="801688" eaLnBrk="0" hangingPunct="0">
                <a:lnSpc>
                  <a:spcPct val="95000"/>
                </a:lnSpc>
                <a:spcAft>
                  <a:spcPct val="300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Wingdings" pitchFamily="2" charset="2"/>
                <a:buChar char="§"/>
                <a:defRPr/>
              </a:pPr>
              <a:r>
                <a:rPr lang="de-DE" sz="1500" dirty="0" smtClean="0"/>
                <a:t>Höchste Frauenquote: kreisfreie Städte in Hessen  (39,8 %)</a:t>
              </a:r>
            </a:p>
            <a:p>
              <a:pPr marL="182563" indent="-182563" defTabSz="801688" eaLnBrk="0" hangingPunct="0">
                <a:lnSpc>
                  <a:spcPct val="95000"/>
                </a:lnSpc>
                <a:spcAft>
                  <a:spcPct val="300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Wingdings" pitchFamily="2" charset="2"/>
                <a:buChar char="§"/>
                <a:defRPr/>
              </a:pPr>
              <a:r>
                <a:rPr lang="de-DE" sz="1500" dirty="0" smtClean="0"/>
                <a:t>In keiner kreisfreien Stadt liegt die Frauenquote über 50 %</a:t>
              </a:r>
            </a:p>
          </p:txBody>
        </p:sp>
      </p:grpSp>
      <p:graphicFrame>
        <p:nvGraphicFramePr>
          <p:cNvPr id="9" name="Diagramm 8"/>
          <p:cNvGraphicFramePr/>
          <p:nvPr/>
        </p:nvGraphicFramePr>
        <p:xfrm>
          <a:off x="0" y="836712"/>
          <a:ext cx="633670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hteck 10"/>
          <p:cNvSpPr/>
          <p:nvPr/>
        </p:nvSpPr>
        <p:spPr>
          <a:xfrm>
            <a:off x="0" y="5467004"/>
            <a:ext cx="77403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 smtClean="0"/>
              <a:t>* Als Mandatsträger werden Stadträte und Stadträtinnen bezeichnet </a:t>
            </a:r>
          </a:p>
          <a:p>
            <a:r>
              <a:rPr lang="de-DE" sz="1400" dirty="0" smtClean="0"/>
              <a:t>   (ohne Oberbürgermeister,  auch wenn er/sie in der Vertretungskörperschaft stimmberechtigt ist). </a:t>
            </a:r>
            <a:endParaRPr lang="de-D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Bildschirmpräsentation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Andreas</cp:lastModifiedBy>
  <cp:revision>44</cp:revision>
  <dcterms:created xsi:type="dcterms:W3CDTF">2013-05-20T00:02:14Z</dcterms:created>
  <dcterms:modified xsi:type="dcterms:W3CDTF">2013-05-29T20:33:31Z</dcterms:modified>
</cp:coreProperties>
</file>