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3D7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70" d="100"/>
          <a:sy n="70" d="100"/>
        </p:scale>
        <p:origin x="-1434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min\Desktop\pro-kopf-zinsausgaben-der-17-euro-staaten-201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de-DE"/>
  <c:chart>
    <c:plotArea>
      <c:layout/>
      <c:barChart>
        <c:barDir val="bar"/>
        <c:grouping val="clustered"/>
        <c:ser>
          <c:idx val="0"/>
          <c:order val="0"/>
          <c:dPt>
            <c:idx val="4"/>
            <c:spPr>
              <a:solidFill>
                <a:srgbClr val="143D73"/>
              </a:solidFill>
            </c:spPr>
          </c:dPt>
          <c:dPt>
            <c:idx val="7"/>
            <c:spPr>
              <a:solidFill>
                <a:srgbClr val="C00000"/>
              </a:solidFill>
            </c:spPr>
          </c:dPt>
          <c:dLbls>
            <c:txPr>
              <a:bodyPr/>
              <a:lstStyle/>
              <a:p>
                <a:pPr>
                  <a:defRPr sz="1450" b="1"/>
                </a:pPr>
                <a:endParaRPr lang="de-DE"/>
              </a:p>
            </c:txPr>
            <c:showVal val="1"/>
          </c:dLbls>
          <c:cat>
            <c:strRef>
              <c:f>'Zinsen je EW'!$E$6:$E$23</c:f>
              <c:strCache>
                <c:ptCount val="18"/>
                <c:pt idx="0">
                  <c:v>Italien</c:v>
                </c:pt>
                <c:pt idx="1">
                  <c:v>Irland</c:v>
                </c:pt>
                <c:pt idx="2">
                  <c:v>Belgien</c:v>
                </c:pt>
                <c:pt idx="3">
                  <c:v>Österreich</c:v>
                </c:pt>
                <c:pt idx="4">
                  <c:v>Euro-17</c:v>
                </c:pt>
                <c:pt idx="5">
                  <c:v>Griechenland</c:v>
                </c:pt>
                <c:pt idx="6">
                  <c:v>Frankreich</c:v>
                </c:pt>
                <c:pt idx="7">
                  <c:v>Deutschland </c:v>
                </c:pt>
                <c:pt idx="8">
                  <c:v>Portugal</c:v>
                </c:pt>
                <c:pt idx="9">
                  <c:v>Niederlande</c:v>
                </c:pt>
                <c:pt idx="10">
                  <c:v>Spanien</c:v>
                </c:pt>
                <c:pt idx="11">
                  <c:v>Zypern</c:v>
                </c:pt>
                <c:pt idx="12">
                  <c:v>Malta</c:v>
                </c:pt>
                <c:pt idx="13">
                  <c:v>Luxemburg</c:v>
                </c:pt>
                <c:pt idx="14">
                  <c:v>Finnland</c:v>
                </c:pt>
                <c:pt idx="15">
                  <c:v>Slowenien</c:v>
                </c:pt>
                <c:pt idx="16">
                  <c:v>Slowakei</c:v>
                </c:pt>
                <c:pt idx="17">
                  <c:v>Estland</c:v>
                </c:pt>
              </c:strCache>
            </c:strRef>
          </c:cat>
          <c:val>
            <c:numRef>
              <c:f>'Zinsen je EW'!$F$6:$F$23</c:f>
              <c:numCache>
                <c:formatCode>#,##0</c:formatCode>
                <c:ptCount val="18"/>
                <c:pt idx="0">
                  <c:v>1452.1851445752227</c:v>
                </c:pt>
                <c:pt idx="1">
                  <c:v>1336.2848493178192</c:v>
                </c:pt>
                <c:pt idx="2">
                  <c:v>1142.5738256073794</c:v>
                </c:pt>
                <c:pt idx="3">
                  <c:v>950.08672647204298</c:v>
                </c:pt>
                <c:pt idx="4">
                  <c:v>881.93170607896059</c:v>
                </c:pt>
                <c:pt idx="5">
                  <c:v>871.68298544959271</c:v>
                </c:pt>
                <c:pt idx="6">
                  <c:v>784.10019174139245</c:v>
                </c:pt>
                <c:pt idx="7">
                  <c:v>776.51245032679481</c:v>
                </c:pt>
                <c:pt idx="8">
                  <c:v>679.48923692290748</c:v>
                </c:pt>
                <c:pt idx="9">
                  <c:v>677.43074541518479</c:v>
                </c:pt>
                <c:pt idx="10">
                  <c:v>671.37275644893396</c:v>
                </c:pt>
                <c:pt idx="11">
                  <c:v>650.20707305186193</c:v>
                </c:pt>
                <c:pt idx="12">
                  <c:v>505.50118187600265</c:v>
                </c:pt>
                <c:pt idx="13">
                  <c:v>389.17099130603185</c:v>
                </c:pt>
                <c:pt idx="14">
                  <c:v>371.31399453882801</c:v>
                </c:pt>
                <c:pt idx="15">
                  <c:v>370.60045530913089</c:v>
                </c:pt>
                <c:pt idx="16">
                  <c:v>244.32453691074724</c:v>
                </c:pt>
                <c:pt idx="17">
                  <c:v>21.512453823706576</c:v>
                </c:pt>
              </c:numCache>
            </c:numRef>
          </c:val>
        </c:ser>
        <c:axId val="76371840"/>
        <c:axId val="76373376"/>
      </c:barChart>
      <c:catAx>
        <c:axId val="76371840"/>
        <c:scaling>
          <c:orientation val="maxMin"/>
        </c:scaling>
        <c:axPos val="l"/>
        <c:tickLblPos val="nextTo"/>
        <c:txPr>
          <a:bodyPr/>
          <a:lstStyle/>
          <a:p>
            <a:pPr>
              <a:defRPr sz="1450"/>
            </a:pPr>
            <a:endParaRPr lang="de-DE"/>
          </a:p>
        </c:txPr>
        <c:crossAx val="76373376"/>
        <c:crosses val="autoZero"/>
        <c:auto val="1"/>
        <c:lblAlgn val="ctr"/>
        <c:lblOffset val="100"/>
      </c:catAx>
      <c:valAx>
        <c:axId val="76373376"/>
        <c:scaling>
          <c:orientation val="minMax"/>
        </c:scaling>
        <c:delete val="1"/>
        <c:axPos val="t"/>
        <c:numFmt formatCode="#,##0" sourceLinked="1"/>
        <c:tickLblPos val="none"/>
        <c:crossAx val="76371840"/>
        <c:crosses val="autoZero"/>
        <c:crossBetween val="between"/>
      </c:valAx>
    </c:plotArea>
    <c:plotVisOnly val="1"/>
  </c:chart>
  <c:txPr>
    <a:bodyPr/>
    <a:lstStyle/>
    <a:p>
      <a:pPr>
        <a:defRPr sz="1400"/>
      </a:pPr>
      <a:endParaRPr lang="de-DE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352D9C-F039-47E8-8708-E299752AF42F}" type="datetimeFigureOut">
              <a:rPr lang="de-DE" smtClean="0"/>
              <a:pPr/>
              <a:t>08.12.2013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2EA430-B10D-4E7D-8366-A5E4C04B7BF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hyperlink" Target="http://www.haushaltssteuerung.de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>
          <a:xfrm>
            <a:off x="0" y="6021288"/>
            <a:ext cx="9144000" cy="850780"/>
          </a:xfrm>
          <a:prstGeom prst="rect">
            <a:avLst/>
          </a:prstGeom>
          <a:solidFill>
            <a:srgbClr val="143D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60000" tIns="108000" rIns="252000" bIns="108000" rtlCol="0" anchor="ctr"/>
          <a:lstStyle/>
          <a:p>
            <a:pPr algn="r"/>
            <a:endParaRPr lang="de-DE" sz="1400" dirty="0">
              <a:latin typeface="+mj-lt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8" name="Grafik 7" descr="haushaltssteuerung-logo-weiß-ohne-hintergrund.png">
            <a:hlinkClick r:id="rId4"/>
          </p:cNvPr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190243" y="6084533"/>
            <a:ext cx="2437541" cy="731263"/>
          </a:xfrm>
          <a:prstGeom prst="rect">
            <a:avLst/>
          </a:prstGeom>
        </p:spPr>
      </p:pic>
      <p:sp>
        <p:nvSpPr>
          <p:cNvPr id="9" name="Rechteck 8"/>
          <p:cNvSpPr/>
          <p:nvPr userDrawn="1"/>
        </p:nvSpPr>
        <p:spPr>
          <a:xfrm>
            <a:off x="0" y="0"/>
            <a:ext cx="9144000" cy="1052736"/>
          </a:xfrm>
          <a:prstGeom prst="rect">
            <a:avLst/>
          </a:prstGeom>
          <a:solidFill>
            <a:srgbClr val="143D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tIns="108000" rIns="252000" bIns="108000" rtlCol="0" anchor="ctr"/>
          <a:lstStyle/>
          <a:p>
            <a:endParaRPr lang="de-DE" sz="1900" dirty="0" smtClean="0">
              <a:solidFill>
                <a:schemeClr val="bg1"/>
              </a:solidFill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10" name="Gerade Verbindung 9"/>
          <p:cNvCxnSpPr/>
          <p:nvPr userDrawn="1"/>
        </p:nvCxnSpPr>
        <p:spPr>
          <a:xfrm>
            <a:off x="-13063" y="1052736"/>
            <a:ext cx="9157063" cy="0"/>
          </a:xfrm>
          <a:prstGeom prst="line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/>
          <p:cNvCxnSpPr/>
          <p:nvPr userDrawn="1"/>
        </p:nvCxnSpPr>
        <p:spPr>
          <a:xfrm>
            <a:off x="-13063" y="6021288"/>
            <a:ext cx="9157063" cy="0"/>
          </a:xfrm>
          <a:prstGeom prst="line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2699792" y="6021288"/>
            <a:ext cx="6444208" cy="8507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tIns="108000" rIns="252000" bIns="108000" rtlCol="0" anchor="ctr"/>
          <a:lstStyle/>
          <a:p>
            <a:pPr algn="r"/>
            <a:r>
              <a:rPr lang="de-DE" sz="1400" b="1" dirty="0" smtClean="0">
                <a:latin typeface="+mj-lt"/>
                <a:ea typeface="Verdana" pitchFamily="34" charset="0"/>
                <a:cs typeface="Verdana" pitchFamily="34" charset="0"/>
              </a:rPr>
              <a:t>Quellen:</a:t>
            </a:r>
            <a:r>
              <a:rPr lang="de-DE" sz="1400" dirty="0" smtClean="0">
                <a:latin typeface="+mj-lt"/>
                <a:ea typeface="Verdana" pitchFamily="34" charset="0"/>
                <a:cs typeface="Verdana" pitchFamily="34" charset="0"/>
              </a:rPr>
              <a:t> </a:t>
            </a:r>
          </a:p>
          <a:p>
            <a:pPr algn="r"/>
            <a:r>
              <a:rPr lang="de-DE" sz="1400" dirty="0" smtClean="0">
                <a:latin typeface="+mj-lt"/>
                <a:ea typeface="Verdana" pitchFamily="34" charset="0"/>
                <a:cs typeface="Verdana" pitchFamily="34" charset="0"/>
              </a:rPr>
              <a:t>Eurostat (2013), Notifikationen zur EU-Haushaltsüberwachung vom Oktober 2013 (6.12.2013); Eurostat (2013), Bevölkerung am 1. Januar (tps00001) (6.12.2013)</a:t>
            </a:r>
            <a:endParaRPr lang="de-DE" sz="1400" dirty="0">
              <a:latin typeface="+mj-lt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0"/>
            <a:ext cx="9144000" cy="10527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tIns="108000" rIns="252000" bIns="108000" rtlCol="0" anchor="ctr"/>
          <a:lstStyle/>
          <a:p>
            <a:r>
              <a:rPr lang="de-DE" sz="2200" b="1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Pro-Kopf-Zinsausgaben der 17 Euro-Staaten 2012</a:t>
            </a:r>
          </a:p>
          <a:p>
            <a:r>
              <a:rPr lang="de-DE" sz="1900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in Euro je </a:t>
            </a:r>
            <a:r>
              <a:rPr lang="de-DE" sz="1900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Einwohner*</a:t>
            </a:r>
            <a:endParaRPr lang="de-DE" sz="1900" dirty="0" smtClean="0">
              <a:solidFill>
                <a:schemeClr val="bg1"/>
              </a:solidFill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5" name="Diagramm 4"/>
          <p:cNvGraphicFramePr/>
          <p:nvPr/>
        </p:nvGraphicFramePr>
        <p:xfrm>
          <a:off x="179512" y="980728"/>
          <a:ext cx="8784976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feld 5"/>
          <p:cNvSpPr txBox="1"/>
          <p:nvPr/>
        </p:nvSpPr>
        <p:spPr>
          <a:xfrm>
            <a:off x="179512" y="5751833"/>
            <a:ext cx="8784976" cy="292388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de-DE" sz="1300" dirty="0" smtClean="0"/>
              <a:t>* </a:t>
            </a:r>
            <a:r>
              <a:rPr lang="de-DE" sz="1300" dirty="0" smtClean="0"/>
              <a:t>Einwohnerzahlen zum 1.1.2013; Zinsausgaben gemäß </a:t>
            </a:r>
            <a:r>
              <a:rPr lang="de-DE" sz="1300" dirty="0" smtClean="0"/>
              <a:t>ESVG95-Schlüssel EDP </a:t>
            </a:r>
            <a:r>
              <a:rPr lang="de-DE" sz="1300" dirty="0" smtClean="0"/>
              <a:t>D.41</a:t>
            </a:r>
            <a:endParaRPr lang="de-DE" sz="13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</Words>
  <Application>Microsoft Office PowerPoint</Application>
  <PresentationFormat>Bildschirmpräsentation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Larissa-Design</vt:lpstr>
      <vt:lpstr>Folie 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Andreas</dc:creator>
  <cp:lastModifiedBy>Admin</cp:lastModifiedBy>
  <cp:revision>30</cp:revision>
  <dcterms:created xsi:type="dcterms:W3CDTF">2013-05-20T00:02:14Z</dcterms:created>
  <dcterms:modified xsi:type="dcterms:W3CDTF">2013-12-08T03:12:10Z</dcterms:modified>
</cp:coreProperties>
</file>