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s\Desktop\schulden-der-laender-201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Tabelle2!$C$5</c:f>
              <c:strCache>
                <c:ptCount val="1"/>
                <c:pt idx="0">
                  <c:v>Schulden in Euro je Einwohner</c:v>
                </c:pt>
              </c:strCache>
            </c:strRef>
          </c:tx>
          <c:dPt>
            <c:idx val="7"/>
            <c:spPr>
              <a:solidFill>
                <a:schemeClr val="tx2"/>
              </a:solidFill>
            </c:spPr>
          </c:dPt>
          <c:dPt>
            <c:idx val="14"/>
            <c:spPr>
              <a:solidFill>
                <a:schemeClr val="accent3"/>
              </a:solidFill>
            </c:spPr>
          </c:dPt>
          <c:dPt>
            <c:idx val="15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16"/>
            <c:spPr>
              <a:solidFill>
                <a:schemeClr val="accent3"/>
              </a:solidFill>
            </c:spPr>
          </c:dPt>
          <c:dPt>
            <c:idx val="17"/>
            <c:spPr>
              <a:solidFill>
                <a:schemeClr val="accent3"/>
              </a:solidFill>
            </c:spPr>
          </c:dPt>
          <c:dLbls>
            <c:dLbl>
              <c:idx val="14"/>
              <c:layout>
                <c:manualLayout>
                  <c:x val="0"/>
                  <c:y val="0"/>
                </c:manualLayout>
              </c:layout>
              <c:showVal val="1"/>
            </c:dLbl>
            <c:txPr>
              <a:bodyPr rot="-5400000" vert="horz"/>
              <a:lstStyle/>
              <a:p>
                <a:pPr>
                  <a:defRPr b="1"/>
                </a:pPr>
                <a:endParaRPr lang="de-DE"/>
              </a:p>
            </c:txPr>
            <c:showVal val="1"/>
          </c:dLbls>
          <c:cat>
            <c:strRef>
              <c:f>Tabelle2!$B$6:$B$23</c:f>
              <c:strCache>
                <c:ptCount val="18"/>
                <c:pt idx="0">
                  <c:v>Saarland</c:v>
                </c:pt>
                <c:pt idx="1">
                  <c:v>Nordrhein-Westfalen</c:v>
                </c:pt>
                <c:pt idx="2">
                  <c:v>Schleswig-Holstein</c:v>
                </c:pt>
                <c:pt idx="3">
                  <c:v>Rheinland-Pfalz</c:v>
                </c:pt>
                <c:pt idx="4">
                  <c:v>Sachsen-Anhalt</c:v>
                </c:pt>
                <c:pt idx="5">
                  <c:v>Brandenburg</c:v>
                </c:pt>
                <c:pt idx="6">
                  <c:v>Hessen</c:v>
                </c:pt>
                <c:pt idx="7">
                  <c:v>Flächenländer (gesamt)</c:v>
                </c:pt>
                <c:pt idx="8">
                  <c:v>Thüringen</c:v>
                </c:pt>
                <c:pt idx="9">
                  <c:v>Niedersachsen</c:v>
                </c:pt>
                <c:pt idx="10">
                  <c:v>Mecklenburg-Vorpommern</c:v>
                </c:pt>
                <c:pt idx="11">
                  <c:v>Baden-Württemberg</c:v>
                </c:pt>
                <c:pt idx="12">
                  <c:v>Bayern</c:v>
                </c:pt>
                <c:pt idx="13">
                  <c:v>Sachsen</c:v>
                </c:pt>
                <c:pt idx="14">
                  <c:v>Bremen </c:v>
                </c:pt>
                <c:pt idx="15">
                  <c:v>Stadtstaaten (gesamt)</c:v>
                </c:pt>
                <c:pt idx="16">
                  <c:v>Berlin</c:v>
                </c:pt>
                <c:pt idx="17">
                  <c:v>Hamburg</c:v>
                </c:pt>
              </c:strCache>
            </c:strRef>
          </c:cat>
          <c:val>
            <c:numRef>
              <c:f>Tabelle2!$C$6:$C$23</c:f>
              <c:numCache>
                <c:formatCode>#,##0_ ;\-#,##0\ </c:formatCode>
                <c:ptCount val="18"/>
                <c:pt idx="0">
                  <c:v>15296.861113231269</c:v>
                </c:pt>
                <c:pt idx="1">
                  <c:v>12414.565339714114</c:v>
                </c:pt>
                <c:pt idx="2">
                  <c:v>10270.695862877459</c:v>
                </c:pt>
                <c:pt idx="3">
                  <c:v>9911.8094672992829</c:v>
                </c:pt>
                <c:pt idx="4">
                  <c:v>9177.6951786034952</c:v>
                </c:pt>
                <c:pt idx="5">
                  <c:v>8751.2723649451364</c:v>
                </c:pt>
                <c:pt idx="6">
                  <c:v>7975.3848081094402</c:v>
                </c:pt>
                <c:pt idx="7">
                  <c:v>7843.2085511492796</c:v>
                </c:pt>
                <c:pt idx="8">
                  <c:v>7795.8928568965566</c:v>
                </c:pt>
                <c:pt idx="9">
                  <c:v>7771.2323952617789</c:v>
                </c:pt>
                <c:pt idx="10">
                  <c:v>6459.9970866288113</c:v>
                </c:pt>
                <c:pt idx="11">
                  <c:v>6213.192494801101</c:v>
                </c:pt>
                <c:pt idx="12">
                  <c:v>2514.7050097522833</c:v>
                </c:pt>
                <c:pt idx="13">
                  <c:v>2363.1005103953735</c:v>
                </c:pt>
                <c:pt idx="14">
                  <c:v>36292.400798640709</c:v>
                </c:pt>
                <c:pt idx="15">
                  <c:v>23801.447000581138</c:v>
                </c:pt>
                <c:pt idx="16">
                  <c:v>22270.125595346995</c:v>
                </c:pt>
                <c:pt idx="17">
                  <c:v>22048.272009251239</c:v>
                </c:pt>
              </c:numCache>
            </c:numRef>
          </c:val>
        </c:ser>
        <c:axId val="63198720"/>
        <c:axId val="63200256"/>
      </c:barChart>
      <c:catAx>
        <c:axId val="63198720"/>
        <c:scaling>
          <c:orientation val="minMax"/>
        </c:scaling>
        <c:axPos val="b"/>
        <c:tickLblPos val="nextTo"/>
        <c:crossAx val="63200256"/>
        <c:crosses val="autoZero"/>
        <c:auto val="1"/>
        <c:lblAlgn val="ctr"/>
        <c:lblOffset val="100"/>
      </c:catAx>
      <c:valAx>
        <c:axId val="63200256"/>
        <c:scaling>
          <c:orientation val="minMax"/>
        </c:scaling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#,##0_ ;\-#,##0\ " sourceLinked="1"/>
        <c:tickLblPos val="nextTo"/>
        <c:crossAx val="63198720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14.08.2013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Statistisches Bundesamt, </a:t>
            </a:r>
          </a:p>
          <a:p>
            <a:pPr algn="r"/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Schulden der öffentlichen Haushalte 2012 (31.7.2013)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Landesverschuldung 2012 </a:t>
            </a:r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im Vergleich</a:t>
            </a:r>
            <a:endParaRPr lang="de-DE" sz="2200" b="1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Schulden der Kernhaushalte, Extrahaushalte und sonstigen FEUs der Länder beim öffentlichen und nicht-öffentlichen Bereich zum 31.12.2012 </a:t>
            </a:r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in Euro je Einwohner*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79512" y="5507353"/>
            <a:ext cx="8784976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400" dirty="0" smtClean="0"/>
              <a:t>* Einwohnerzahlen zum 30.6.2012 auf Grundlage des Zensus 2011; </a:t>
            </a:r>
          </a:p>
          <a:p>
            <a:r>
              <a:rPr lang="de-DE" sz="1100" dirty="0" smtClean="0"/>
              <a:t>   </a:t>
            </a:r>
            <a:r>
              <a:rPr lang="de-DE" sz="1400" dirty="0" smtClean="0"/>
              <a:t> Schulden von Flächenländern mit den Schulden von Stadtstaaten nicht vergleichbar</a:t>
            </a:r>
            <a:endParaRPr lang="de-DE" sz="1400" dirty="0" smtClean="0"/>
          </a:p>
        </p:txBody>
      </p:sp>
      <p:graphicFrame>
        <p:nvGraphicFramePr>
          <p:cNvPr id="5" name="Diagramm 4"/>
          <p:cNvGraphicFramePr/>
          <p:nvPr/>
        </p:nvGraphicFramePr>
        <p:xfrm>
          <a:off x="179512" y="1070152"/>
          <a:ext cx="878497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Gerade Verbindung 6"/>
          <p:cNvCxnSpPr/>
          <p:nvPr/>
        </p:nvCxnSpPr>
        <p:spPr>
          <a:xfrm flipV="1">
            <a:off x="7064984" y="1258880"/>
            <a:ext cx="0" cy="25922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Bildschirmpräsentation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29</cp:revision>
  <dcterms:created xsi:type="dcterms:W3CDTF">2013-05-20T00:02:14Z</dcterms:created>
  <dcterms:modified xsi:type="dcterms:W3CDTF">2013-08-14T15:33:31Z</dcterms:modified>
</cp:coreProperties>
</file>