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rolin%20Soffke\Desktop\sf_nrw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8436214583921754"/>
          <c:y val="3.0794638338244598E-2"/>
          <c:w val="0.63227144775078592"/>
          <c:h val="0.8886726430749317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143D73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contrasting" dir="t">
                <a:rot lat="0" lon="0" rev="7800000"/>
              </a:lightRig>
            </a:scene3d>
            <a:sp3d>
              <a:bevelT w="139700" h="139700"/>
            </a:sp3d>
          </c:spPr>
          <c:dPt>
            <c:idx val="0"/>
            <c:spPr>
              <a:solidFill>
                <a:srgbClr val="1F497D">
                  <a:lumMod val="50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c:spPr>
          </c:dPt>
          <c:dPt>
            <c:idx val="1"/>
            <c:spPr>
              <a:solidFill>
                <a:srgbClr val="1F497D">
                  <a:lumMod val="50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c:spPr>
          </c:dPt>
          <c:dPt>
            <c:idx val="2"/>
            <c:spPr>
              <a:solidFill>
                <a:srgbClr val="1F497D">
                  <a:lumMod val="50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c:spPr>
          </c:dPt>
          <c:dPt>
            <c:idx val="3"/>
            <c:spPr>
              <a:solidFill>
                <a:srgbClr val="1F497D">
                  <a:lumMod val="50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c:spPr>
          </c:dPt>
          <c:dPt>
            <c:idx val="4"/>
            <c:spPr>
              <a:solidFill>
                <a:srgbClr val="1F497D">
                  <a:lumMod val="50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c:spPr>
          </c:dPt>
          <c:dLbls>
            <c:dLbl>
              <c:idx val="0"/>
              <c:layout>
                <c:manualLayout>
                  <c:x val="-3.9633906417805443E-3"/>
                  <c:y val="-3.3345060425384846E-3"/>
                </c:manualLayout>
              </c:layout>
              <c:showVal val="1"/>
            </c:dLbl>
            <c:dLbl>
              <c:idx val="1"/>
              <c:layout>
                <c:manualLayout>
                  <c:x val="-2.124931232540431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de-DE"/>
              </a:p>
            </c:txPr>
            <c:showVal val="1"/>
          </c:dLbls>
          <c:cat>
            <c:multiLvlStrRef>
              <c:f>Tabelle1!$B$4:$C$19</c:f>
              <c:multiLvlStrCache>
                <c:ptCount val="16"/>
                <c:lvl>
                  <c:pt idx="0">
                    <c:v>Langenfeld (Rhld.)</c:v>
                  </c:pt>
                  <c:pt idx="1">
                    <c:v>Borken</c:v>
                  </c:pt>
                  <c:pt idx="2">
                    <c:v>Schmallenberg</c:v>
                  </c:pt>
                  <c:pt idx="3">
                    <c:v>Verl</c:v>
                  </c:pt>
                  <c:pt idx="4">
                    <c:v>Senden </c:v>
                  </c:pt>
                  <c:pt idx="5">
                    <c:v>Straelen</c:v>
                  </c:pt>
                  <c:pt idx="6">
                    <c:v>Drensteinfurt</c:v>
                  </c:pt>
                  <c:pt idx="7">
                    <c:v>Reken</c:v>
                  </c:pt>
                  <c:pt idx="8">
                    <c:v>Niederzier</c:v>
                  </c:pt>
                  <c:pt idx="9">
                    <c:v>Velen</c:v>
                  </c:pt>
                  <c:pt idx="10">
                    <c:v>Olfen</c:v>
                  </c:pt>
                  <c:pt idx="11">
                    <c:v>Issum</c:v>
                  </c:pt>
                  <c:pt idx="12">
                    <c:v>Raesfeld</c:v>
                  </c:pt>
                  <c:pt idx="13">
                    <c:v>Merzenich</c:v>
                  </c:pt>
                  <c:pt idx="14">
                    <c:v>Breckerfeld</c:v>
                  </c:pt>
                  <c:pt idx="15">
                    <c:v>Sonsbeck</c:v>
                  </c:pt>
                </c:lvl>
                <c:lvl>
                  <c:pt idx="0">
                    <c:v>Mittelstädte</c:v>
                  </c:pt>
                  <c:pt idx="5">
                    <c:v>Kleinstädte</c:v>
                  </c:pt>
                </c:lvl>
              </c:multiLvlStrCache>
            </c:multiLvlStrRef>
          </c:cat>
          <c:val>
            <c:numRef>
              <c:f>Tabelle1!$D$4:$D$19</c:f>
              <c:numCache>
                <c:formatCode>_-* #,##0\ _€_-;\-* #,##0\ _€_-;_-* "-"??\ _€_-;_-@_-</c:formatCode>
                <c:ptCount val="16"/>
                <c:pt idx="0">
                  <c:v>59090</c:v>
                </c:pt>
                <c:pt idx="1">
                  <c:v>41098</c:v>
                </c:pt>
                <c:pt idx="2">
                  <c:v>25266</c:v>
                </c:pt>
                <c:pt idx="3">
                  <c:v>25064</c:v>
                </c:pt>
                <c:pt idx="4">
                  <c:v>20696</c:v>
                </c:pt>
                <c:pt idx="5">
                  <c:v>15442</c:v>
                </c:pt>
                <c:pt idx="6">
                  <c:v>15422</c:v>
                </c:pt>
                <c:pt idx="7">
                  <c:v>14041</c:v>
                </c:pt>
                <c:pt idx="8">
                  <c:v>13999</c:v>
                </c:pt>
                <c:pt idx="9">
                  <c:v>12938</c:v>
                </c:pt>
                <c:pt idx="10">
                  <c:v>12194</c:v>
                </c:pt>
                <c:pt idx="11">
                  <c:v>11897</c:v>
                </c:pt>
                <c:pt idx="12">
                  <c:v>10985</c:v>
                </c:pt>
                <c:pt idx="13">
                  <c:v>9761</c:v>
                </c:pt>
                <c:pt idx="14">
                  <c:v>9254</c:v>
                </c:pt>
                <c:pt idx="15">
                  <c:v>8648</c:v>
                </c:pt>
              </c:numCache>
            </c:numRef>
          </c:val>
        </c:ser>
        <c:axId val="65205760"/>
        <c:axId val="65207296"/>
      </c:barChart>
      <c:catAx>
        <c:axId val="65205760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65207296"/>
        <c:crosses val="autoZero"/>
        <c:auto val="1"/>
        <c:lblAlgn val="ctr"/>
        <c:lblOffset val="100"/>
      </c:catAx>
      <c:valAx>
        <c:axId val="65207296"/>
        <c:scaling>
          <c:orientation val="minMax"/>
          <c:max val="60000"/>
        </c:scaling>
        <c:axPos val="t"/>
        <c:majorGridlines/>
        <c:numFmt formatCode="_-* #,##0\ _€_-;\-* #,##0\ _€_-;_-* &quot;-&quot;??\ _€_-;_-@_-" sourceLinked="1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65205760"/>
        <c:crosses val="autoZero"/>
        <c:crossBetween val="between"/>
      </c:valAx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29.05.2013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Quellen: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eigene 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Erhebung;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IT.NRW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(2013): Kassenkredite </a:t>
            </a:r>
            <a:endParaRPr lang="de-DE" sz="14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der NRW-Gemeinden 2012 um 7,1 Prozent gestiegen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Schuldenfreie NRW-Städte und -Gemeinden zum 31.12.2012</a:t>
            </a:r>
          </a:p>
          <a:p>
            <a:r>
              <a:rPr lang="de-DE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sortiert </a:t>
            </a:r>
            <a:r>
              <a:rPr lang="de-DE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nach der Einwohnerzahl*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79512" y="5695500"/>
            <a:ext cx="8784976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400" dirty="0" smtClean="0"/>
              <a:t>* Einwohnerzahlen zum 30.6.2011</a:t>
            </a:r>
          </a:p>
        </p:txBody>
      </p:sp>
      <p:grpSp>
        <p:nvGrpSpPr>
          <p:cNvPr id="5" name="Gruppieren 9"/>
          <p:cNvGrpSpPr>
            <a:grpSpLocks/>
          </p:cNvGrpSpPr>
          <p:nvPr/>
        </p:nvGrpSpPr>
        <p:grpSpPr bwMode="auto">
          <a:xfrm>
            <a:off x="6930848" y="2060848"/>
            <a:ext cx="1944216" cy="2808313"/>
            <a:chOff x="323850" y="1380737"/>
            <a:chExt cx="2618133" cy="4421576"/>
          </a:xfrm>
        </p:grpSpPr>
        <p:sp>
          <p:nvSpPr>
            <p:cNvPr id="6" name="_color1" descr="© INSCALE GmbH, 26.05.2010&#10;http://www.presentationload.com/"/>
            <p:cNvSpPr>
              <a:spLocks noChangeArrowheads="1"/>
            </p:cNvSpPr>
            <p:nvPr/>
          </p:nvSpPr>
          <p:spPr bwMode="gray">
            <a:xfrm>
              <a:off x="323850" y="1380737"/>
              <a:ext cx="2618133" cy="534891"/>
            </a:xfrm>
            <a:prstGeom prst="rect">
              <a:avLst/>
            </a:prstGeom>
            <a:solidFill>
              <a:srgbClr val="143D73"/>
            </a:solidFill>
            <a:ln w="12700" algn="ctr">
              <a:solidFill>
                <a:srgbClr val="C0C0C0"/>
              </a:solidFill>
              <a:miter lim="800000"/>
              <a:headEnd/>
              <a:tailEnd/>
            </a:ln>
            <a:effectLst>
              <a:outerShdw blurRad="127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tIns="72000" rIns="108000" bIns="72000" anchor="ctr"/>
            <a:lstStyle/>
            <a:p>
              <a:pPr algn="ctr" defTabSz="801688" eaLnBrk="0" hangingPunct="0">
                <a:defRPr/>
              </a:pPr>
              <a:r>
                <a:rPr lang="en-US" sz="1600" b="1" noProof="1" smtClean="0">
                  <a:solidFill>
                    <a:schemeClr val="bg1"/>
                  </a:solidFill>
                </a:rPr>
                <a:t>Wissenswertes</a:t>
              </a:r>
              <a:endParaRPr lang="en-US" sz="1600" b="1" noProof="1">
                <a:solidFill>
                  <a:schemeClr val="bg1"/>
                </a:solidFill>
              </a:endParaRPr>
            </a:p>
          </p:txBody>
        </p:sp>
        <p:sp>
          <p:nvSpPr>
            <p:cNvPr id="7" name="_color1" descr="© INSCALE GmbH, 26.05.2010&#10;http://www.presentationload.com/"/>
            <p:cNvSpPr>
              <a:spLocks noChangeArrowheads="1"/>
            </p:cNvSpPr>
            <p:nvPr/>
          </p:nvSpPr>
          <p:spPr bwMode="gray">
            <a:xfrm>
              <a:off x="323850" y="1915628"/>
              <a:ext cx="2618133" cy="38866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>
              <a:outerShdw blurRad="127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tIns="108000" rIns="144000" bIns="72000"/>
            <a:lstStyle/>
            <a:p>
              <a:pPr marL="190500" indent="-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typeface="Wingdings" pitchFamily="2" charset="2"/>
                <a:buChar char="§"/>
                <a:defRPr/>
              </a:pPr>
              <a:r>
                <a:rPr lang="en-US" sz="1500" noProof="1" smtClean="0">
                  <a:solidFill>
                    <a:srgbClr val="000000"/>
                  </a:solidFill>
                </a:rPr>
                <a:t>CDU-Ratsmehrheit in 14 von 16 schuldenfreien NRW-Kommunen</a:t>
              </a:r>
            </a:p>
            <a:p>
              <a:pPr marL="190500" indent="-190500">
                <a:lnSpc>
                  <a:spcPct val="95000"/>
                </a:lnSpc>
                <a:buClr>
                  <a:srgbClr val="969696"/>
                </a:buClr>
                <a:buFont typeface="Wingdings" pitchFamily="2" charset="2"/>
                <a:buChar char="§"/>
                <a:defRPr/>
              </a:pPr>
              <a:r>
                <a:rPr lang="en-US" sz="1500" noProof="1" smtClean="0">
                  <a:solidFill>
                    <a:srgbClr val="000000"/>
                  </a:solidFill>
                </a:rPr>
                <a:t>Bürgermeister in den schuldenfreien NRW-Kommunen: </a:t>
              </a:r>
            </a:p>
            <a:p>
              <a:pPr marL="190500" indent="-190500">
                <a:lnSpc>
                  <a:spcPct val="95000"/>
                </a:lnSpc>
                <a:buClr>
                  <a:srgbClr val="969696"/>
                </a:buClr>
                <a:defRPr/>
              </a:pPr>
              <a:r>
                <a:rPr lang="en-US" sz="1500" noProof="1" smtClean="0">
                  <a:solidFill>
                    <a:srgbClr val="000000"/>
                  </a:solidFill>
                </a:rPr>
                <a:t>	- CDU: 10</a:t>
              </a:r>
            </a:p>
            <a:p>
              <a:pPr marL="190500" indent="-190500">
                <a:lnSpc>
                  <a:spcPct val="95000"/>
                </a:lnSpc>
                <a:buClr>
                  <a:srgbClr val="969696"/>
                </a:buClr>
                <a:defRPr/>
              </a:pPr>
              <a:r>
                <a:rPr lang="en-US" sz="1500" noProof="1" smtClean="0">
                  <a:solidFill>
                    <a:srgbClr val="000000"/>
                  </a:solidFill>
                </a:rPr>
                <a:t>	- SPD: 1</a:t>
              </a:r>
            </a:p>
            <a:p>
              <a:pPr marL="190500" indent="-190500">
                <a:lnSpc>
                  <a:spcPct val="95000"/>
                </a:lnSpc>
                <a:buClr>
                  <a:srgbClr val="969696"/>
                </a:buClr>
                <a:defRPr/>
              </a:pPr>
              <a:r>
                <a:rPr lang="en-US" sz="1500" noProof="1" smtClean="0">
                  <a:solidFill>
                    <a:srgbClr val="000000"/>
                  </a:solidFill>
                </a:rPr>
                <a:t>	- Parteilos: 5</a:t>
              </a:r>
            </a:p>
            <a:p>
              <a:pPr marL="190500" indent="-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typeface="Wingdings" pitchFamily="2" charset="2"/>
                <a:buChar char="§"/>
                <a:defRPr/>
              </a:pPr>
              <a:endParaRPr lang="en-US" sz="1500" noProof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9" name="Diagramm 8"/>
          <p:cNvGraphicFramePr/>
          <p:nvPr/>
        </p:nvGraphicFramePr>
        <p:xfrm>
          <a:off x="251520" y="1196752"/>
          <a:ext cx="691276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Bildschirmpräsentation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39</cp:revision>
  <dcterms:created xsi:type="dcterms:W3CDTF">2013-05-20T00:02:14Z</dcterms:created>
  <dcterms:modified xsi:type="dcterms:W3CDTF">2013-05-29T15:31:53Z</dcterms:modified>
</cp:coreProperties>
</file>