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3D7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108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dreas\Documents\Tabelle_Staatsverschuldung_EU_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chart>
    <c:plotArea>
      <c:layout/>
      <c:scatterChart>
        <c:scatterStyle val="lineMarker"/>
        <c:ser>
          <c:idx val="0"/>
          <c:order val="0"/>
          <c:spPr>
            <a:ln w="28575">
              <a:noFill/>
            </a:ln>
          </c:spPr>
          <c:marker>
            <c:symbol val="circle"/>
            <c:size val="9"/>
            <c:spPr>
              <a:ln>
                <a:noFill/>
              </a:ln>
            </c:spPr>
          </c:marker>
          <c:dPt>
            <c:idx val="10"/>
            <c:marker>
              <c:spPr>
                <a:solidFill>
                  <a:schemeClr val="tx2">
                    <a:lumMod val="50000"/>
                  </a:schemeClr>
                </a:solidFill>
                <a:ln>
                  <a:noFill/>
                </a:ln>
              </c:spPr>
            </c:marker>
          </c:dPt>
          <c:dPt>
            <c:idx val="17"/>
            <c:marker>
              <c:spPr>
                <a:solidFill>
                  <a:srgbClr val="C00000"/>
                </a:solidFill>
                <a:ln>
                  <a:noFill/>
                </a:ln>
              </c:spPr>
            </c:marker>
          </c:dPt>
          <c:dLbls>
            <c:dLbl>
              <c:idx val="0"/>
              <c:layout>
                <c:manualLayout>
                  <c:x val="-5.5725600983644276E-3"/>
                  <c:y val="-4.8193298387721288E-3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S</a:t>
                    </a:r>
                    <a:r>
                      <a:rPr lang="en-US"/>
                      <a:t>panien</a:t>
                    </a:r>
                  </a:p>
                </c:rich>
              </c:tx>
              <c:showVal val="1"/>
            </c:dLbl>
            <c:dLbl>
              <c:idx val="1"/>
              <c:layout>
                <c:manualLayout>
                  <c:x val="-3.1408741699101616E-3"/>
                  <c:y val="-2.8251700989452375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 err="1"/>
                      <a:t>G</a:t>
                    </a:r>
                    <a:r>
                      <a:rPr lang="en-US" dirty="0" err="1"/>
                      <a:t>riechenland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-5.8294176464053016E-3"/>
                  <c:y val="4.2476341012614802E-3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I</a:t>
                    </a:r>
                    <a:r>
                      <a:rPr lang="en-US"/>
                      <a:t>rland</a:t>
                    </a:r>
                  </a:p>
                </c:rich>
              </c:tx>
              <c:showVal val="1"/>
            </c:dLbl>
            <c:dLbl>
              <c:idx val="3"/>
              <c:layout>
                <c:manualLayout>
                  <c:x val="-4.7328308059141885E-2"/>
                  <c:y val="-2.3525163870681036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P</a:t>
                    </a:r>
                    <a:r>
                      <a:rPr lang="en-US"/>
                      <a:t>ortugal</a:t>
                    </a:r>
                  </a:p>
                </c:rich>
              </c:tx>
              <c:showVal val="1"/>
            </c:dLbl>
            <c:dLbl>
              <c:idx val="4"/>
              <c:layout>
                <c:manualLayout>
                  <c:x val="-4.8157464296684119E-2"/>
                  <c:y val="3.1974351334700182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Z</a:t>
                    </a:r>
                    <a:r>
                      <a:rPr lang="en-US"/>
                      <a:t>ypern</a:t>
                    </a:r>
                  </a:p>
                </c:rich>
              </c:tx>
              <c:showVal val="1"/>
            </c:dLbl>
            <c:dLbl>
              <c:idx val="5"/>
              <c:layout>
                <c:manualLayout>
                  <c:x val="-6.3492051735745791E-2"/>
                  <c:y val="2.8776971172171911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F</a:t>
                    </a:r>
                    <a:r>
                      <a:rPr lang="en-US"/>
                      <a:t>rankreich</a:t>
                    </a:r>
                  </a:p>
                </c:rich>
              </c:tx>
              <c:showVal val="1"/>
            </c:dLbl>
            <c:dLbl>
              <c:idx val="6"/>
              <c:layout>
                <c:manualLayout>
                  <c:x val="-6.8195351841139951E-2"/>
                  <c:y val="2.8776971172171973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S</a:t>
                    </a:r>
                    <a:r>
                      <a:rPr lang="en-US"/>
                      <a:t>lowakei</a:t>
                    </a:r>
                  </a:p>
                </c:rich>
              </c:tx>
              <c:showVal val="1"/>
            </c:dLbl>
            <c:dLbl>
              <c:idx val="7"/>
              <c:layout>
                <c:manualLayout>
                  <c:x val="-6.5490745141359774E-2"/>
                  <c:y val="2.8776971172171973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N</a:t>
                    </a:r>
                    <a:r>
                      <a:rPr lang="en-US"/>
                      <a:t>iederlande</a:t>
                    </a:r>
                  </a:p>
                </c:rich>
              </c:tx>
              <c:showVal val="1"/>
            </c:dLbl>
            <c:dLbl>
              <c:idx val="8"/>
              <c:layout>
                <c:manualLayout>
                  <c:x val="-5.7009888723848635E-2"/>
                  <c:y val="-2.8776895159797072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S</a:t>
                    </a:r>
                    <a:r>
                      <a:rPr lang="en-US"/>
                      <a:t>lowenien</a:t>
                    </a:r>
                  </a:p>
                </c:rich>
              </c:tx>
              <c:showVal val="1"/>
            </c:dLbl>
            <c:dLbl>
              <c:idx val="9"/>
              <c:layout>
                <c:manualLayout>
                  <c:x val="-6.4291409264516878E-3"/>
                  <c:y val="5.869718179461544E-3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B</a:t>
                    </a:r>
                    <a:r>
                      <a:rPr lang="en-US"/>
                      <a:t>elgien</a:t>
                    </a:r>
                  </a:p>
                </c:rich>
              </c:tx>
              <c:showVal val="1"/>
            </c:dLbl>
            <c:dLbl>
              <c:idx val="10"/>
              <c:layout>
                <c:manualLayout>
                  <c:x val="-3.859340091997248E-2"/>
                  <c:y val="-2.5579438984893961E-2"/>
                </c:manualLayout>
              </c:layout>
              <c:tx>
                <c:rich>
                  <a:bodyPr/>
                  <a:lstStyle/>
                  <a:p>
                    <a:pPr>
                      <a:defRPr b="1">
                        <a:solidFill>
                          <a:schemeClr val="tx2">
                            <a:lumMod val="50000"/>
                          </a:schemeClr>
                        </a:solidFill>
                      </a:defRPr>
                    </a:pPr>
                    <a:r>
                      <a:rPr lang="en-US" b="1">
                        <a:solidFill>
                          <a:schemeClr val="tx2">
                            <a:lumMod val="50000"/>
                          </a:schemeClr>
                        </a:solidFill>
                      </a:rPr>
                      <a:t>E</a:t>
                    </a:r>
                    <a:r>
                      <a:rPr lang="en-US">
                        <a:solidFill>
                          <a:schemeClr val="tx2">
                            <a:lumMod val="50000"/>
                          </a:schemeClr>
                        </a:solidFill>
                      </a:rPr>
                      <a:t>uro-17</a:t>
                    </a:r>
                  </a:p>
                </c:rich>
              </c:tx>
              <c:spPr/>
              <c:showVal val="1"/>
            </c:dLbl>
            <c:dLbl>
              <c:idx val="11"/>
              <c:layout>
                <c:manualLayout>
                  <c:x val="-5.2168573239761437E-3"/>
                  <c:y val="-2.6722620045584173E-3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M</a:t>
                    </a:r>
                    <a:r>
                      <a:rPr lang="en-US"/>
                      <a:t>alta</a:t>
                    </a:r>
                  </a:p>
                </c:rich>
              </c:tx>
              <c:showVal val="1"/>
            </c:dLbl>
            <c:dLbl>
              <c:idx val="12"/>
              <c:layout>
                <c:manualLayout>
                  <c:x val="-3.9048182321478775E-2"/>
                  <c:y val="-2.9394882050142582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I</a:t>
                    </a:r>
                    <a:r>
                      <a:rPr lang="en-US"/>
                      <a:t>talien</a:t>
                    </a:r>
                  </a:p>
                </c:rich>
              </c:tx>
              <c:showVal val="1"/>
            </c:dLbl>
            <c:dLbl>
              <c:idx val="13"/>
              <c:layout>
                <c:manualLayout>
                  <c:x val="-6.3492051735745791E-2"/>
                  <c:y val="-2.5579529930819453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Ö</a:t>
                    </a:r>
                    <a:r>
                      <a:rPr lang="en-US"/>
                      <a:t>sterreich</a:t>
                    </a:r>
                  </a:p>
                </c:rich>
              </c:tx>
              <c:showVal val="1"/>
            </c:dLbl>
            <c:dLbl>
              <c:idx val="14"/>
              <c:layout>
                <c:manualLayout>
                  <c:x val="-4.8671062692380536E-2"/>
                  <c:y val="-3.6793681173472328E-2"/>
                </c:manualLayout>
              </c:layout>
              <c:tx>
                <c:rich>
                  <a:bodyPr/>
                  <a:lstStyle/>
                  <a:p>
                    <a:r>
                      <a:rPr lang="en-US" b="1" dirty="0" err="1"/>
                      <a:t>F</a:t>
                    </a:r>
                    <a:r>
                      <a:rPr lang="en-US" dirty="0" err="1"/>
                      <a:t>innland</a:t>
                    </a:r>
                    <a:endParaRPr lang="en-US" dirty="0"/>
                  </a:p>
                </c:rich>
              </c:tx>
              <c:showVal val="1"/>
            </c:dLbl>
            <c:dLbl>
              <c:idx val="15"/>
              <c:layout>
                <c:manualLayout>
                  <c:x val="-6.461828704373658E-2"/>
                  <c:y val="2.8776895159797072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L</a:t>
                    </a:r>
                    <a:r>
                      <a:rPr lang="en-US"/>
                      <a:t>uxemburg</a:t>
                    </a:r>
                  </a:p>
                </c:rich>
              </c:tx>
              <c:showVal val="1"/>
            </c:dLbl>
            <c:dLbl>
              <c:idx val="16"/>
              <c:layout>
                <c:manualLayout>
                  <c:x val="-5.6437356633576692E-2"/>
                  <c:y val="2.1995872512481803E-2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E</a:t>
                    </a:r>
                    <a:r>
                      <a:rPr lang="en-US"/>
                      <a:t>stland</a:t>
                    </a:r>
                  </a:p>
                </c:rich>
              </c:tx>
              <c:showVal val="1"/>
            </c:dLbl>
            <c:dLbl>
              <c:idx val="17"/>
              <c:layout>
                <c:manualLayout>
                  <c:x val="-7.7601396565911404E-2"/>
                  <c:y val="-2.8776971172171952E-2"/>
                </c:manualLayout>
              </c:layout>
              <c:tx>
                <c:rich>
                  <a:bodyPr/>
                  <a:lstStyle/>
                  <a:p>
                    <a:pPr>
                      <a:defRPr b="1">
                        <a:solidFill>
                          <a:srgbClr val="C00000"/>
                        </a:solidFill>
                      </a:defRPr>
                    </a:pPr>
                    <a:r>
                      <a:rPr lang="en-US" b="1">
                        <a:solidFill>
                          <a:srgbClr val="C00000"/>
                        </a:solidFill>
                      </a:rPr>
                      <a:t>D</a:t>
                    </a:r>
                    <a:r>
                      <a:rPr lang="en-US">
                        <a:solidFill>
                          <a:srgbClr val="C00000"/>
                        </a:solidFill>
                      </a:rPr>
                      <a:t>eutschland</a:t>
                    </a:r>
                  </a:p>
                </c:rich>
              </c:tx>
              <c:spPr/>
              <c:showVal val="1"/>
            </c:dLbl>
            <c:txPr>
              <a:bodyPr/>
              <a:lstStyle/>
              <a:p>
                <a:pPr>
                  <a:defRPr b="1"/>
                </a:pPr>
                <a:endParaRPr lang="de-DE"/>
              </a:p>
            </c:txPr>
            <c:showVal val="1"/>
          </c:dLbls>
          <c:xVal>
            <c:numRef>
              <c:f>'Schulden Ranking BIP'!$C$3:$C$20</c:f>
              <c:numCache>
                <c:formatCode>0.0</c:formatCode>
                <c:ptCount val="18"/>
                <c:pt idx="0">
                  <c:v>84.2</c:v>
                </c:pt>
                <c:pt idx="1">
                  <c:v>156.9</c:v>
                </c:pt>
                <c:pt idx="2">
                  <c:v>117.6</c:v>
                </c:pt>
                <c:pt idx="3">
                  <c:v>123.6</c:v>
                </c:pt>
                <c:pt idx="4">
                  <c:v>85.8</c:v>
                </c:pt>
                <c:pt idx="5">
                  <c:v>90.2</c:v>
                </c:pt>
                <c:pt idx="6">
                  <c:v>52.1</c:v>
                </c:pt>
                <c:pt idx="7">
                  <c:v>71.2</c:v>
                </c:pt>
                <c:pt idx="8">
                  <c:v>54.1</c:v>
                </c:pt>
                <c:pt idx="9">
                  <c:v>99.6</c:v>
                </c:pt>
                <c:pt idx="10" formatCode="General">
                  <c:v>90.6</c:v>
                </c:pt>
                <c:pt idx="11">
                  <c:v>72.099999999999994</c:v>
                </c:pt>
                <c:pt idx="12">
                  <c:v>127</c:v>
                </c:pt>
                <c:pt idx="13">
                  <c:v>73.400000000000006</c:v>
                </c:pt>
                <c:pt idx="14">
                  <c:v>53</c:v>
                </c:pt>
                <c:pt idx="15">
                  <c:v>20.8</c:v>
                </c:pt>
                <c:pt idx="16">
                  <c:v>10.1</c:v>
                </c:pt>
                <c:pt idx="17">
                  <c:v>81.900000000000006</c:v>
                </c:pt>
              </c:numCache>
            </c:numRef>
          </c:xVal>
          <c:yVal>
            <c:numRef>
              <c:f>'Schulden Ranking BIP'!$D$3:$D$20</c:f>
              <c:numCache>
                <c:formatCode>0.0</c:formatCode>
                <c:ptCount val="18"/>
                <c:pt idx="0">
                  <c:v>-10.6</c:v>
                </c:pt>
                <c:pt idx="1">
                  <c:v>-10</c:v>
                </c:pt>
                <c:pt idx="2">
                  <c:v>-7.6</c:v>
                </c:pt>
                <c:pt idx="3">
                  <c:v>-6.4</c:v>
                </c:pt>
                <c:pt idx="4">
                  <c:v>-6.3</c:v>
                </c:pt>
                <c:pt idx="5">
                  <c:v>-4.8</c:v>
                </c:pt>
                <c:pt idx="6">
                  <c:v>-4.3</c:v>
                </c:pt>
                <c:pt idx="7">
                  <c:v>-4.0999999999999996</c:v>
                </c:pt>
                <c:pt idx="8">
                  <c:v>-4</c:v>
                </c:pt>
                <c:pt idx="9">
                  <c:v>-3.9</c:v>
                </c:pt>
                <c:pt idx="10">
                  <c:v>-3.7</c:v>
                </c:pt>
                <c:pt idx="11">
                  <c:v>-3.3</c:v>
                </c:pt>
                <c:pt idx="12">
                  <c:v>-3</c:v>
                </c:pt>
                <c:pt idx="13">
                  <c:v>-2.5</c:v>
                </c:pt>
                <c:pt idx="14">
                  <c:v>-1.9</c:v>
                </c:pt>
                <c:pt idx="15">
                  <c:v>-0.8</c:v>
                </c:pt>
                <c:pt idx="16">
                  <c:v>-0.30000000000000016</c:v>
                </c:pt>
                <c:pt idx="17">
                  <c:v>0.2</c:v>
                </c:pt>
              </c:numCache>
            </c:numRef>
          </c:yVal>
        </c:ser>
        <c:axId val="71609344"/>
        <c:axId val="71611136"/>
      </c:scatterChart>
      <c:valAx>
        <c:axId val="71609344"/>
        <c:scaling>
          <c:orientation val="minMax"/>
          <c:max val="160"/>
        </c:scaling>
        <c:axPos val="b"/>
        <c:numFmt formatCode="0.0" sourceLinked="1"/>
        <c:tickLblPos val="high"/>
        <c:crossAx val="71611136"/>
        <c:crosses val="autoZero"/>
        <c:crossBetween val="midCat"/>
      </c:valAx>
      <c:valAx>
        <c:axId val="71611136"/>
        <c:scaling>
          <c:orientation val="minMax"/>
          <c:max val="3"/>
        </c:scaling>
        <c:axPos val="l"/>
        <c:numFmt formatCode="0.0" sourceLinked="1"/>
        <c:tickLblPos val="nextTo"/>
        <c:crossAx val="71609344"/>
        <c:crosses val="autoZero"/>
        <c:crossBetween val="midCat"/>
        <c:majorUnit val="3"/>
      </c:valAx>
    </c:plotArea>
    <c:plotVisOnly val="1"/>
  </c:chart>
  <c:txPr>
    <a:bodyPr/>
    <a:lstStyle/>
    <a:p>
      <a:pPr>
        <a:defRPr sz="1400"/>
      </a:pPr>
      <a:endParaRPr lang="de-DE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52D9C-F039-47E8-8708-E299752AF42F}" type="datetimeFigureOut">
              <a:rPr lang="de-DE" smtClean="0"/>
              <a:pPr/>
              <a:t>22.05.2013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EA430-B10D-4E7D-8366-A5E4C04B7BF2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://www.haushaltssteuerung.de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>
          <a:xfrm>
            <a:off x="0" y="6021288"/>
            <a:ext cx="9144000" cy="850780"/>
          </a:xfrm>
          <a:prstGeom prst="rect">
            <a:avLst/>
          </a:prstGeom>
          <a:solidFill>
            <a:srgbClr val="143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060000" tIns="108000" rIns="252000" bIns="108000" rtlCol="0" anchor="ctr"/>
          <a:lstStyle/>
          <a:p>
            <a:pPr algn="r"/>
            <a:endParaRPr lang="de-DE" sz="1400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8" name="Grafik 7" descr="haushaltssteuerung-logo-weiß-ohne-hintergrund.png">
            <a:hlinkClick r:id="rId4"/>
          </p:cNvPr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190243" y="6084533"/>
            <a:ext cx="2437541" cy="731263"/>
          </a:xfrm>
          <a:prstGeom prst="rect">
            <a:avLst/>
          </a:prstGeom>
        </p:spPr>
      </p:pic>
      <p:sp>
        <p:nvSpPr>
          <p:cNvPr id="9" name="Rechteck 8"/>
          <p:cNvSpPr/>
          <p:nvPr userDrawn="1"/>
        </p:nvSpPr>
        <p:spPr>
          <a:xfrm>
            <a:off x="0" y="0"/>
            <a:ext cx="9144000" cy="1052736"/>
          </a:xfrm>
          <a:prstGeom prst="rect">
            <a:avLst/>
          </a:prstGeom>
          <a:solidFill>
            <a:srgbClr val="143D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endParaRPr lang="de-DE" sz="1900" dirty="0" smtClean="0">
              <a:solidFill>
                <a:schemeClr val="bg1"/>
              </a:solidFill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10" name="Gerade Verbindung 9"/>
          <p:cNvCxnSpPr/>
          <p:nvPr userDrawn="1"/>
        </p:nvCxnSpPr>
        <p:spPr>
          <a:xfrm>
            <a:off x="-13063" y="1052736"/>
            <a:ext cx="9157063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 Verbindung 10"/>
          <p:cNvCxnSpPr/>
          <p:nvPr userDrawn="1"/>
        </p:nvCxnSpPr>
        <p:spPr>
          <a:xfrm>
            <a:off x="-13063" y="6021288"/>
            <a:ext cx="9157063" cy="0"/>
          </a:xfrm>
          <a:prstGeom prst="line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eck 15"/>
          <p:cNvSpPr/>
          <p:nvPr/>
        </p:nvSpPr>
        <p:spPr>
          <a:xfrm>
            <a:off x="875841" y="1544917"/>
            <a:ext cx="2843937" cy="169105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1" name="Gerade Verbindung 10"/>
          <p:cNvCxnSpPr/>
          <p:nvPr/>
        </p:nvCxnSpPr>
        <p:spPr>
          <a:xfrm>
            <a:off x="3719021" y="1567908"/>
            <a:ext cx="0" cy="4068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Gerade Verbindung 6"/>
          <p:cNvCxnSpPr/>
          <p:nvPr/>
        </p:nvCxnSpPr>
        <p:spPr>
          <a:xfrm>
            <a:off x="863967" y="3224851"/>
            <a:ext cx="7632848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hteck 7"/>
          <p:cNvSpPr/>
          <p:nvPr/>
        </p:nvSpPr>
        <p:spPr>
          <a:xfrm>
            <a:off x="2699792" y="6021288"/>
            <a:ext cx="6444208" cy="8507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pPr algn="r"/>
            <a:r>
              <a:rPr lang="de-DE" sz="1400" b="1" dirty="0" smtClean="0">
                <a:latin typeface="+mj-lt"/>
                <a:ea typeface="Verdana" pitchFamily="34" charset="0"/>
                <a:cs typeface="Verdana" pitchFamily="34" charset="0"/>
              </a:rPr>
              <a:t>Quellen:</a:t>
            </a:r>
            <a:r>
              <a:rPr lang="de-DE" sz="1400" dirty="0" smtClean="0">
                <a:latin typeface="+mj-lt"/>
                <a:ea typeface="Verdana" pitchFamily="34" charset="0"/>
                <a:cs typeface="Verdana" pitchFamily="34" charset="0"/>
              </a:rPr>
              <a:t> </a:t>
            </a:r>
          </a:p>
          <a:p>
            <a:pPr algn="r"/>
            <a:r>
              <a:rPr lang="de-DE" sz="1400" dirty="0" smtClean="0"/>
              <a:t>Eurostat (2013): </a:t>
            </a:r>
            <a:r>
              <a:rPr lang="de-DE" sz="1400" dirty="0" smtClean="0"/>
              <a:t>Öffentlicher Bruttoschuldenstand (Code: tsdde410);</a:t>
            </a:r>
          </a:p>
          <a:p>
            <a:pPr algn="r"/>
            <a:r>
              <a:rPr lang="de-DE" sz="1400" dirty="0" smtClean="0"/>
              <a:t>Eurostat (2013): Defizit/Überschuss</a:t>
            </a:r>
            <a:r>
              <a:rPr lang="de-DE" sz="1400" dirty="0" smtClean="0"/>
              <a:t>, Schuldenstand des Staates (Code: tec00127)</a:t>
            </a:r>
            <a:endParaRPr lang="de-DE" sz="1400" dirty="0">
              <a:latin typeface="+mj-lt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0"/>
            <a:ext cx="9144000" cy="10527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52000" tIns="108000" rIns="252000" bIns="108000" rtlCol="0" anchor="ctr"/>
          <a:lstStyle/>
          <a:p>
            <a:r>
              <a:rPr lang="de-DE" sz="2200" b="1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Staatsschulden und Defizite/Überschüsse der Euro-Staaten im Jahr 2012</a:t>
            </a:r>
          </a:p>
          <a:p>
            <a:r>
              <a:rPr lang="de-DE" sz="1900" dirty="0" smtClean="0">
                <a:solidFill>
                  <a:schemeClr val="bg1"/>
                </a:solidFill>
                <a:ea typeface="Verdana" pitchFamily="34" charset="0"/>
                <a:cs typeface="Verdana" pitchFamily="34" charset="0"/>
              </a:rPr>
              <a:t>in Prozent des BIP</a:t>
            </a:r>
          </a:p>
        </p:txBody>
      </p:sp>
      <p:sp>
        <p:nvSpPr>
          <p:cNvPr id="14" name="Textfeld 13"/>
          <p:cNvSpPr txBox="1"/>
          <p:nvPr/>
        </p:nvSpPr>
        <p:spPr>
          <a:xfrm>
            <a:off x="7908674" y="1005236"/>
            <a:ext cx="13065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 smtClean="0"/>
              <a:t>Staatsschulden</a:t>
            </a:r>
            <a:endParaRPr lang="de-DE" sz="1400" b="1" dirty="0"/>
          </a:p>
        </p:txBody>
      </p:sp>
      <p:sp>
        <p:nvSpPr>
          <p:cNvPr id="15" name="Textfeld 14"/>
          <p:cNvSpPr txBox="1"/>
          <p:nvPr/>
        </p:nvSpPr>
        <p:spPr>
          <a:xfrm>
            <a:off x="-35625" y="5732498"/>
            <a:ext cx="2122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b="1" dirty="0" smtClean="0"/>
              <a:t>Defizit (-) / Überschuss (+)</a:t>
            </a:r>
            <a:endParaRPr lang="de-DE" sz="1400" b="1" dirty="0"/>
          </a:p>
        </p:txBody>
      </p:sp>
      <p:sp>
        <p:nvSpPr>
          <p:cNvPr id="17" name="Textfeld 16"/>
          <p:cNvSpPr txBox="1"/>
          <p:nvPr/>
        </p:nvSpPr>
        <p:spPr>
          <a:xfrm>
            <a:off x="7820516" y="2983561"/>
            <a:ext cx="138877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300" b="1" dirty="0" smtClean="0">
                <a:solidFill>
                  <a:schemeClr val="accent3">
                    <a:lumMod val="50000"/>
                  </a:schemeClr>
                </a:solidFill>
              </a:rPr>
              <a:t>3%-Defizitgrenze</a:t>
            </a:r>
          </a:p>
          <a:p>
            <a:pPr algn="ctr"/>
            <a:r>
              <a:rPr lang="de-DE" sz="1300" b="1" dirty="0" smtClean="0">
                <a:solidFill>
                  <a:schemeClr val="accent3">
                    <a:lumMod val="50000"/>
                  </a:schemeClr>
                </a:solidFill>
              </a:rPr>
              <a:t>(Maastricht)</a:t>
            </a:r>
            <a:endParaRPr lang="de-DE" sz="13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2903565" y="5576607"/>
            <a:ext cx="161602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300" b="1" dirty="0" smtClean="0">
                <a:solidFill>
                  <a:schemeClr val="accent3">
                    <a:lumMod val="50000"/>
                  </a:schemeClr>
                </a:solidFill>
              </a:rPr>
              <a:t>60%-Schuldengrenze</a:t>
            </a:r>
          </a:p>
          <a:p>
            <a:pPr algn="ctr"/>
            <a:r>
              <a:rPr lang="de-DE" sz="1300" b="1" dirty="0" smtClean="0">
                <a:solidFill>
                  <a:schemeClr val="accent3">
                    <a:lumMod val="50000"/>
                  </a:schemeClr>
                </a:solidFill>
              </a:rPr>
              <a:t>(Maastricht)</a:t>
            </a:r>
            <a:endParaRPr lang="de-DE" sz="13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graphicFrame>
        <p:nvGraphicFramePr>
          <p:cNvPr id="5" name="Diagramm 4"/>
          <p:cNvGraphicFramePr/>
          <p:nvPr/>
        </p:nvGraphicFramePr>
        <p:xfrm>
          <a:off x="251520" y="1160369"/>
          <a:ext cx="8568952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</Words>
  <Application>Microsoft Office PowerPoint</Application>
  <PresentationFormat>Bildschirmpräsentation (4:3)</PresentationFormat>
  <Paragraphs>29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Andreas</dc:creator>
  <cp:lastModifiedBy>Andreas</cp:lastModifiedBy>
  <cp:revision>35</cp:revision>
  <dcterms:created xsi:type="dcterms:W3CDTF">2013-05-20T00:02:14Z</dcterms:created>
  <dcterms:modified xsi:type="dcterms:W3CDTF">2013-05-22T14:04:42Z</dcterms:modified>
</cp:coreProperties>
</file>