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ocuments\Kopie%20von%20gov_a_mai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barChart>
        <c:barDir val="bar"/>
        <c:grouping val="clustered"/>
        <c:ser>
          <c:idx val="0"/>
          <c:order val="0"/>
          <c:dPt>
            <c:idx val="7"/>
            <c:spPr>
              <a:solidFill>
                <a:schemeClr val="tx2"/>
              </a:solidFill>
            </c:spPr>
          </c:dPt>
          <c:dPt>
            <c:idx val="8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1500" b="1"/>
                </a:pPr>
                <a:endParaRPr lang="de-DE"/>
              </a:p>
            </c:txPr>
            <c:showVal val="1"/>
          </c:dLbls>
          <c:cat>
            <c:strRef>
              <c:f>Data!$B$5:$B$22</c:f>
              <c:strCache>
                <c:ptCount val="18"/>
                <c:pt idx="0">
                  <c:v>Griechenland</c:v>
                </c:pt>
                <c:pt idx="1">
                  <c:v>Irland</c:v>
                </c:pt>
                <c:pt idx="2">
                  <c:v>Portugal</c:v>
                </c:pt>
                <c:pt idx="3">
                  <c:v>Italien</c:v>
                </c:pt>
                <c:pt idx="4">
                  <c:v>Spanien</c:v>
                </c:pt>
                <c:pt idx="5">
                  <c:v>Zypern</c:v>
                </c:pt>
                <c:pt idx="6">
                  <c:v>Belgien</c:v>
                </c:pt>
                <c:pt idx="7">
                  <c:v>Euro-17</c:v>
                </c:pt>
                <c:pt idx="8">
                  <c:v>Deutschland</c:v>
                </c:pt>
                <c:pt idx="9">
                  <c:v>Malta</c:v>
                </c:pt>
                <c:pt idx="10">
                  <c:v>Frankreich</c:v>
                </c:pt>
                <c:pt idx="11">
                  <c:v>Slowakei</c:v>
                </c:pt>
                <c:pt idx="12">
                  <c:v>Niederlande</c:v>
                </c:pt>
                <c:pt idx="13">
                  <c:v>Österreich</c:v>
                </c:pt>
                <c:pt idx="14">
                  <c:v>Slowenien</c:v>
                </c:pt>
                <c:pt idx="15">
                  <c:v>Finnland</c:v>
                </c:pt>
                <c:pt idx="16">
                  <c:v>Luxemburg</c:v>
                </c:pt>
                <c:pt idx="17">
                  <c:v>Estland</c:v>
                </c:pt>
              </c:strCache>
            </c:strRef>
          </c:cat>
          <c:val>
            <c:numRef>
              <c:f>Data!$C$5:$C$22</c:f>
              <c:numCache>
                <c:formatCode>#,##0.0</c:formatCode>
                <c:ptCount val="18"/>
                <c:pt idx="0">
                  <c:v>350.693498880709</c:v>
                </c:pt>
                <c:pt idx="1">
                  <c:v>340.08025770108156</c:v>
                </c:pt>
                <c:pt idx="2">
                  <c:v>301.626097807777</c:v>
                </c:pt>
                <c:pt idx="3">
                  <c:v>266.27738047257964</c:v>
                </c:pt>
                <c:pt idx="4">
                  <c:v>231.35371841986785</c:v>
                </c:pt>
                <c:pt idx="5">
                  <c:v>214.67231685826974</c:v>
                </c:pt>
                <c:pt idx="6">
                  <c:v>196.20832148591694</c:v>
                </c:pt>
                <c:pt idx="7">
                  <c:v>196.07934469566828</c:v>
                </c:pt>
                <c:pt idx="8">
                  <c:v>181.41819643574973</c:v>
                </c:pt>
                <c:pt idx="9">
                  <c:v>177.9108838568298</c:v>
                </c:pt>
                <c:pt idx="10">
                  <c:v>174.26336640625814</c:v>
                </c:pt>
                <c:pt idx="11">
                  <c:v>157.47736853454651</c:v>
                </c:pt>
                <c:pt idx="12">
                  <c:v>153.54542809836619</c:v>
                </c:pt>
                <c:pt idx="13">
                  <c:v>150.72562409371542</c:v>
                </c:pt>
                <c:pt idx="14">
                  <c:v>120.23960950668264</c:v>
                </c:pt>
                <c:pt idx="15">
                  <c:v>98.739085477941174</c:v>
                </c:pt>
                <c:pt idx="16">
                  <c:v>49.309142182651385</c:v>
                </c:pt>
                <c:pt idx="17">
                  <c:v>25.199578910430741</c:v>
                </c:pt>
              </c:numCache>
            </c:numRef>
          </c:val>
        </c:ser>
        <c:axId val="64972672"/>
        <c:axId val="64974208"/>
      </c:barChart>
      <c:catAx>
        <c:axId val="64972672"/>
        <c:scaling>
          <c:orientation val="maxMin"/>
        </c:scaling>
        <c:axPos val="l"/>
        <c:tickLblPos val="nextTo"/>
        <c:txPr>
          <a:bodyPr/>
          <a:lstStyle/>
          <a:p>
            <a:pPr>
              <a:defRPr sz="1500" b="1"/>
            </a:pPr>
            <a:endParaRPr lang="de-DE"/>
          </a:p>
        </c:txPr>
        <c:crossAx val="64974208"/>
        <c:crosses val="autoZero"/>
        <c:auto val="1"/>
        <c:lblAlgn val="ctr"/>
        <c:lblOffset val="100"/>
      </c:catAx>
      <c:valAx>
        <c:axId val="64974208"/>
        <c:scaling>
          <c:orientation val="minMax"/>
        </c:scaling>
        <c:axPos val="t"/>
        <c:majorGridlines/>
        <c:numFmt formatCode="#,##0.0" sourceLinked="1"/>
        <c:tickLblPos val="nextTo"/>
        <c:txPr>
          <a:bodyPr/>
          <a:lstStyle/>
          <a:p>
            <a:pPr>
              <a:defRPr sz="1500" b="1"/>
            </a:pPr>
            <a:endParaRPr lang="de-DE"/>
          </a:p>
        </c:txPr>
        <c:crossAx val="6497267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29.05.2013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Quellen: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Eurostat (2013): Staatseinnahmen, - ausgaben und Hauptaggregate (22.4.2013)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Eurostat (2013): Defizit/Überschuss, Schuldenstand des Staates (9.5.2013)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Staatsschulden der 17 Euro-Staaten im Verhältnis zu den Staatseinnahmen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Konsolidierter </a:t>
            </a:r>
            <a:r>
              <a:rPr lang="de-DE" sz="190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Bruttoschuldenstand </a:t>
            </a:r>
            <a:r>
              <a:rPr lang="de-DE" sz="190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des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Staates zum 31.12.2012 in Prozent der Gesamteinnahmen des Staates im Jahr 2012</a:t>
            </a:r>
          </a:p>
        </p:txBody>
      </p:sp>
      <p:graphicFrame>
        <p:nvGraphicFramePr>
          <p:cNvPr id="6" name="Diagramm 5"/>
          <p:cNvGraphicFramePr/>
          <p:nvPr/>
        </p:nvGraphicFramePr>
        <p:xfrm>
          <a:off x="467544" y="1052736"/>
          <a:ext cx="820891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Bildschirmpräsentation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27</cp:revision>
  <dcterms:created xsi:type="dcterms:W3CDTF">2013-05-20T00:02:14Z</dcterms:created>
  <dcterms:modified xsi:type="dcterms:W3CDTF">2013-05-29T14:55:53Z</dcterms:modified>
</cp:coreProperties>
</file>