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Gl&#228;ubiger%20Staatsverschuldung%20Bundesban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>
        <c:manualLayout>
          <c:layoutTarget val="inner"/>
          <c:xMode val="edge"/>
          <c:yMode val="edge"/>
          <c:x val="8.1649817696232987E-2"/>
          <c:y val="0.10039810915108482"/>
          <c:w val="0.493288458559905"/>
          <c:h val="0.79920378169783046"/>
        </c:manualLayout>
      </c:layout>
      <c:pieChart>
        <c:varyColors val="1"/>
        <c:ser>
          <c:idx val="0"/>
          <c:order val="0"/>
          <c:explosion val="8"/>
          <c:dPt>
            <c:idx val="0"/>
            <c:spPr>
              <a:solidFill>
                <a:schemeClr val="accent6"/>
              </a:solidFill>
            </c:spPr>
          </c:dPt>
          <c:dPt>
            <c:idx val="2"/>
            <c:explosion val="6"/>
          </c:dPt>
          <c:dLbls>
            <c:dLbl>
              <c:idx val="0"/>
              <c:layout>
                <c:manualLayout>
                  <c:x val="-4.289138901559391E-3"/>
                  <c:y val="6.3901917500309947E-4"/>
                </c:manualLayout>
              </c:layout>
              <c:tx>
                <c:rich>
                  <a:bodyPr/>
                  <a:lstStyle/>
                  <a:p>
                    <a:r>
                      <a:rPr lang="en-US" sz="1600">
                        <a:solidFill>
                          <a:schemeClr val="accent6"/>
                        </a:solidFill>
                      </a:rPr>
                      <a:t>B</a:t>
                    </a:r>
                    <a:r>
                      <a:rPr lang="en-US">
                        <a:solidFill>
                          <a:schemeClr val="accent6"/>
                        </a:solidFill>
                      </a:rPr>
                      <a:t>undesbank</a:t>
                    </a:r>
                    <a:r>
                      <a:rPr lang="en-US"/>
                      <a:t>
4,44 | 0,25%</a:t>
                    </a:r>
                  </a:p>
                </c:rich>
              </c:tx>
              <c:showVal val="1"/>
              <c:showCatName val="1"/>
              <c:showPercent val="1"/>
              <c:separator>
</c:separator>
            </c:dLbl>
            <c:dLbl>
              <c:idx val="1"/>
              <c:layout>
                <c:manualLayout>
                  <c:x val="1.6114732069974508E-3"/>
                  <c:y val="4.738372703412079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err="1">
                        <a:solidFill>
                          <a:schemeClr val="accent2"/>
                        </a:solidFill>
                      </a:rPr>
                      <a:t>K</a:t>
                    </a:r>
                    <a:r>
                      <a:rPr lang="en-US" dirty="0" err="1">
                        <a:solidFill>
                          <a:schemeClr val="accent2"/>
                        </a:solidFill>
                      </a:rPr>
                      <a:t>reditinstitute</a:t>
                    </a:r>
                    <a:r>
                      <a:rPr lang="en-US" dirty="0"/>
                      <a:t>
424,40 | 23,51%</a:t>
                    </a:r>
                  </a:p>
                </c:rich>
              </c:tx>
              <c:showVal val="1"/>
              <c:showCatName val="1"/>
              <c:showPercent val="1"/>
              <c:separator>
</c:separator>
            </c:dLbl>
            <c:dLbl>
              <c:idx val="2"/>
              <c:layout>
                <c:manualLayout>
                  <c:x val="-7.9404906922519898E-3"/>
                  <c:y val="2.9212598425196858E-3"/>
                </c:manualLayout>
              </c:layout>
              <c:tx>
                <c:rich>
                  <a:bodyPr/>
                  <a:lstStyle/>
                  <a:p>
                    <a:r>
                      <a:rPr lang="de-DE" sz="1600" noProof="0" dirty="0" smtClean="0">
                        <a:solidFill>
                          <a:schemeClr val="accent3"/>
                        </a:solidFill>
                      </a:rPr>
                      <a:t>S</a:t>
                    </a:r>
                    <a:r>
                      <a:rPr lang="de-DE" noProof="0" dirty="0" smtClean="0">
                        <a:solidFill>
                          <a:schemeClr val="accent3"/>
                        </a:solidFill>
                      </a:rPr>
                      <a:t>ozialversicherungen</a:t>
                    </a:r>
                  </a:p>
                  <a:p>
                    <a:r>
                      <a:rPr lang="en-US" dirty="0" smtClean="0"/>
                      <a:t>0,02 </a:t>
                    </a:r>
                    <a:r>
                      <a:rPr lang="en-US" dirty="0"/>
                      <a:t>| 0,00%</a:t>
                    </a:r>
                  </a:p>
                </c:rich>
              </c:tx>
              <c:showVal val="1"/>
              <c:showCatName val="1"/>
              <c:showPercent val="1"/>
              <c:separator>; </c:separator>
            </c:dLbl>
            <c:dLbl>
              <c:idx val="3"/>
              <c:layout>
                <c:manualLayout>
                  <c:x val="-5.5623154771154027E-3"/>
                  <c:y val="8.5034835098837646E-3"/>
                </c:manualLayout>
              </c:layout>
              <c:tx>
                <c:rich>
                  <a:bodyPr/>
                  <a:lstStyle/>
                  <a:p>
                    <a:r>
                      <a:rPr lang="en-US" sz="1600">
                        <a:solidFill>
                          <a:schemeClr val="accent4"/>
                        </a:solidFill>
                      </a:rPr>
                      <a:t>s</a:t>
                    </a:r>
                    <a:r>
                      <a:rPr lang="en-US">
                        <a:solidFill>
                          <a:schemeClr val="accent4"/>
                        </a:solidFill>
                      </a:rPr>
                      <a:t>onstige inländische Nichtbanken</a:t>
                    </a:r>
                    <a:r>
                      <a:rPr lang="en-US"/>
                      <a:t>
286,30 | 15,86%</a:t>
                    </a:r>
                  </a:p>
                </c:rich>
              </c:tx>
              <c:showVal val="1"/>
              <c:showCatName val="1"/>
              <c:showPercent val="1"/>
              <c:separator>
</c:separator>
            </c:dLbl>
            <c:dLbl>
              <c:idx val="4"/>
              <c:layout>
                <c:manualLayout>
                  <c:x val="1.8692993184662398E-2"/>
                  <c:y val="0.12844225037797732"/>
                </c:manualLayout>
              </c:layout>
              <c:tx>
                <c:rich>
                  <a:bodyPr/>
                  <a:lstStyle/>
                  <a:p>
                    <a:r>
                      <a:rPr lang="de-DE" sz="1600" noProof="0" dirty="0" smtClean="0">
                        <a:solidFill>
                          <a:schemeClr val="accent5"/>
                        </a:solidFill>
                      </a:rPr>
                      <a:t>A</a:t>
                    </a:r>
                    <a:r>
                      <a:rPr lang="de-DE" noProof="0" dirty="0" smtClean="0">
                        <a:solidFill>
                          <a:schemeClr val="accent5"/>
                        </a:solidFill>
                      </a:rPr>
                      <a:t>usland</a:t>
                    </a:r>
                    <a:r>
                      <a:rPr lang="en-US" dirty="0"/>
                      <a:t>
1.090,30 | 60,39%</a:t>
                    </a:r>
                  </a:p>
                </c:rich>
              </c:tx>
              <c:showVal val="1"/>
              <c:showCatName val="1"/>
              <c:showPercent val="1"/>
              <c:separator>
</c:separator>
            </c:dLbl>
            <c:numFmt formatCode="0.00%" sourceLinked="0"/>
            <c:txPr>
              <a:bodyPr/>
              <a:lstStyle/>
              <a:p>
                <a:pPr>
                  <a:defRPr sz="1600"/>
                </a:pPr>
                <a:endParaRPr lang="de-DE"/>
              </a:p>
            </c:txPr>
            <c:showVal val="1"/>
            <c:showCatName val="1"/>
            <c:showPercent val="1"/>
            <c:separator>
</c:separator>
          </c:dLbls>
          <c:cat>
            <c:strRef>
              <c:f>Tabelle1!$A$1:$A$5</c:f>
              <c:strCache>
                <c:ptCount val="5"/>
                <c:pt idx="0">
                  <c:v>Verschuldung bei der Bundesbank</c:v>
                </c:pt>
                <c:pt idx="1">
                  <c:v>Verschuldung bei Kreditinstituten</c:v>
                </c:pt>
                <c:pt idx="2">
                  <c:v>Verschuldung bei Sozialversicherungen</c:v>
                </c:pt>
                <c:pt idx="3">
                  <c:v>Verschuldung bei sonstigen inländischen Nichtbanken</c:v>
                </c:pt>
                <c:pt idx="4">
                  <c:v>Auslandsverschuldung</c:v>
                </c:pt>
              </c:strCache>
            </c:strRef>
          </c:cat>
          <c:val>
            <c:numRef>
              <c:f>Tabelle1!$B$1:$B$5</c:f>
              <c:numCache>
                <c:formatCode>#,##0.00</c:formatCode>
                <c:ptCount val="5"/>
                <c:pt idx="0">
                  <c:v>4.4398999999999997</c:v>
                </c:pt>
                <c:pt idx="1">
                  <c:v>424.4</c:v>
                </c:pt>
                <c:pt idx="2">
                  <c:v>2</c:v>
                </c:pt>
                <c:pt idx="3">
                  <c:v>286.303</c:v>
                </c:pt>
                <c:pt idx="4">
                  <c:v>1090.3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400" b="1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Deutsche Bundesbank (2013), Verschuldung der</a:t>
            </a:r>
          </a:p>
          <a:p>
            <a:pPr algn="r"/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Gebietskörperschaften nach Gläubigern (21.10.2013)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Gläubiger der Staatsschulden Deutschlands zum April 2013</a:t>
            </a:r>
            <a:endParaRPr lang="de-DE" sz="2200" b="1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in </a:t>
            </a:r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Mrd. Euro und in Prozent*</a:t>
            </a:r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0" y="5517232"/>
            <a:ext cx="914400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400" dirty="0" smtClean="0"/>
              <a:t>* </a:t>
            </a:r>
            <a:r>
              <a:rPr lang="de-DE" sz="1400" dirty="0" smtClean="0"/>
              <a:t>Gesamtdeutschland; inkl. </a:t>
            </a:r>
            <a:r>
              <a:rPr lang="de-DE" sz="1400" dirty="0" smtClean="0"/>
              <a:t>Sonderfonds Finanzmarktstabilisierung (SoFFin) und </a:t>
            </a:r>
            <a:r>
              <a:rPr lang="de-DE" sz="1400" dirty="0" smtClean="0"/>
              <a:t>Sondervermögen </a:t>
            </a:r>
            <a:r>
              <a:rPr lang="de-DE" sz="1400" dirty="0" smtClean="0"/>
              <a:t>"Investitions- und </a:t>
            </a:r>
            <a:endParaRPr lang="de-DE" sz="1400" dirty="0" smtClean="0"/>
          </a:p>
          <a:p>
            <a:r>
              <a:rPr lang="de-DE" sz="1100" dirty="0" smtClean="0"/>
              <a:t>    </a:t>
            </a:r>
            <a:r>
              <a:rPr lang="de-DE" sz="1400" dirty="0" smtClean="0"/>
              <a:t>Tilgungsfonds; ohne </a:t>
            </a:r>
            <a:r>
              <a:rPr lang="de-DE" sz="1400" dirty="0" smtClean="0"/>
              <a:t>Krankenhäuser mit kaufmännischem </a:t>
            </a:r>
            <a:r>
              <a:rPr lang="de-DE" sz="1400" dirty="0" smtClean="0"/>
              <a:t>Rechnungswesen; </a:t>
            </a:r>
            <a:r>
              <a:rPr lang="de-DE" sz="1400" dirty="0" smtClean="0"/>
              <a:t>Auslandsverschuldung zum Teil geschätzt.</a:t>
            </a:r>
            <a:endParaRPr lang="de-DE" sz="1400" dirty="0" smtClean="0"/>
          </a:p>
        </p:txBody>
      </p:sp>
      <p:graphicFrame>
        <p:nvGraphicFramePr>
          <p:cNvPr id="5" name="Diagramm 4"/>
          <p:cNvGraphicFramePr/>
          <p:nvPr/>
        </p:nvGraphicFramePr>
        <p:xfrm>
          <a:off x="827584" y="1052736"/>
          <a:ext cx="95760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Bildschirmpräsentation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Admin</cp:lastModifiedBy>
  <cp:revision>28</cp:revision>
  <dcterms:created xsi:type="dcterms:W3CDTF">2013-05-20T00:02:14Z</dcterms:created>
  <dcterms:modified xsi:type="dcterms:W3CDTF">2013-11-15T18:55:22Z</dcterms:modified>
</cp:coreProperties>
</file>