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9" autoAdjust="0"/>
    <p:restoredTop sz="94660"/>
  </p:normalViewPr>
  <p:slideViewPr>
    <p:cSldViewPr>
      <p:cViewPr>
        <p:scale>
          <a:sx n="70" d="100"/>
          <a:sy n="70" d="100"/>
        </p:scale>
        <p:origin x="-18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HS.de%20-%20Neue%20Pressefakten\Kopie%20von%20gov_a_mai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Data!$E$11</c:f>
              <c:strCache>
                <c:ptCount val="1"/>
                <c:pt idx="0">
                  <c:v>Defizit in % der Staatseinnahmen</c:v>
                </c:pt>
              </c:strCache>
            </c:strRef>
          </c:tx>
          <c:dPt>
            <c:idx val="10"/>
            <c:spPr>
              <a:solidFill>
                <a:schemeClr val="tx2"/>
              </a:solidFill>
            </c:spPr>
          </c:dPt>
          <c:dPt>
            <c:idx val="17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cat>
            <c:strRef>
              <c:f>Data!$D$12:$D$29</c:f>
              <c:strCache>
                <c:ptCount val="18"/>
                <c:pt idx="0">
                  <c:v>Spanien</c:v>
                </c:pt>
                <c:pt idx="1">
                  <c:v>Griechenland</c:v>
                </c:pt>
                <c:pt idx="2">
                  <c:v>Irland</c:v>
                </c:pt>
                <c:pt idx="3">
                  <c:v>Zypern</c:v>
                </c:pt>
                <c:pt idx="4">
                  <c:v>Portugal</c:v>
                </c:pt>
                <c:pt idx="5">
                  <c:v>Slowakei</c:v>
                </c:pt>
                <c:pt idx="6">
                  <c:v>Frankreich</c:v>
                </c:pt>
                <c:pt idx="7">
                  <c:v>Slowenien</c:v>
                </c:pt>
                <c:pt idx="8">
                  <c:v>Niederlande</c:v>
                </c:pt>
                <c:pt idx="9">
                  <c:v>Malta</c:v>
                </c:pt>
                <c:pt idx="10">
                  <c:v>Euro-17</c:v>
                </c:pt>
                <c:pt idx="11">
                  <c:v>Belgien</c:v>
                </c:pt>
                <c:pt idx="12">
                  <c:v>Italien</c:v>
                </c:pt>
                <c:pt idx="13">
                  <c:v>Österreich</c:v>
                </c:pt>
                <c:pt idx="14">
                  <c:v>Finnland</c:v>
                </c:pt>
                <c:pt idx="15">
                  <c:v>Luxemburg</c:v>
                </c:pt>
                <c:pt idx="16">
                  <c:v>Estland</c:v>
                </c:pt>
                <c:pt idx="17">
                  <c:v>Deutschland</c:v>
                </c:pt>
              </c:strCache>
            </c:strRef>
          </c:cat>
          <c:val>
            <c:numRef>
              <c:f>Data!$E$12:$E$29</c:f>
              <c:numCache>
                <c:formatCode>#,##0.0</c:formatCode>
                <c:ptCount val="18"/>
                <c:pt idx="0">
                  <c:v>-29.215483033367878</c:v>
                </c:pt>
                <c:pt idx="1">
                  <c:v>-22.41120675728693</c:v>
                </c:pt>
                <c:pt idx="2">
                  <c:v>-21.627701099258392</c:v>
                </c:pt>
                <c:pt idx="3">
                  <c:v>-15.765992559648685</c:v>
                </c:pt>
                <c:pt idx="4">
                  <c:v>-15.671399618256428</c:v>
                </c:pt>
                <c:pt idx="5">
                  <c:v>-13.136609064425153</c:v>
                </c:pt>
                <c:pt idx="6">
                  <c:v>-9.3885529231552827</c:v>
                </c:pt>
                <c:pt idx="7">
                  <c:v>-8.8832216951871317</c:v>
                </c:pt>
                <c:pt idx="8">
                  <c:v>-8.6291298679376069</c:v>
                </c:pt>
                <c:pt idx="9">
                  <c:v>-8.2505478451424423</c:v>
                </c:pt>
                <c:pt idx="10">
                  <c:v>-8.018960833609178</c:v>
                </c:pt>
                <c:pt idx="11">
                  <c:v>-7.9283259182444636</c:v>
                </c:pt>
                <c:pt idx="12">
                  <c:v>-6.1147211506660755</c:v>
                </c:pt>
                <c:pt idx="13">
                  <c:v>-5.092954640044324</c:v>
                </c:pt>
                <c:pt idx="14">
                  <c:v>-4.2327282475490184</c:v>
                </c:pt>
                <c:pt idx="15">
                  <c:v>-1.9174175216710909</c:v>
                </c:pt>
                <c:pt idx="16">
                  <c:v>-0.67111150100886052</c:v>
                </c:pt>
                <c:pt idx="17">
                  <c:v>0.35173522712046096</c:v>
                </c:pt>
              </c:numCache>
            </c:numRef>
          </c:val>
        </c:ser>
        <c:axId val="64076032"/>
        <c:axId val="63586304"/>
      </c:barChart>
      <c:catAx>
        <c:axId val="64076032"/>
        <c:scaling>
          <c:orientation val="maxMin"/>
        </c:scaling>
        <c:axPos val="l"/>
        <c:majorTickMark val="cross"/>
        <c:tickLblPos val="high"/>
        <c:txPr>
          <a:bodyPr/>
          <a:lstStyle/>
          <a:p>
            <a:pPr>
              <a:defRPr b="1"/>
            </a:pPr>
            <a:endParaRPr lang="de-DE"/>
          </a:p>
        </c:txPr>
        <c:crossAx val="63586304"/>
        <c:crosses val="autoZero"/>
        <c:auto val="1"/>
        <c:lblAlgn val="ctr"/>
        <c:lblOffset val="100"/>
      </c:catAx>
      <c:valAx>
        <c:axId val="63586304"/>
        <c:scaling>
          <c:orientation val="minMax"/>
        </c:scaling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.0" sourceLinked="1"/>
        <c:tickLblPos val="nextTo"/>
        <c:txPr>
          <a:bodyPr/>
          <a:lstStyle/>
          <a:p>
            <a:pPr>
              <a:defRPr sz="1300" b="1"/>
            </a:pPr>
            <a:endParaRPr lang="de-DE"/>
          </a:p>
        </c:txPr>
        <c:crossAx val="64076032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08.06.2013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Eurostat (2013): Staatseinnahmen, - ausgaben </a:t>
            </a:r>
            <a:r>
              <a:rPr lang="de-DE" sz="1400" smtClean="0">
                <a:latin typeface="+mj-lt"/>
                <a:ea typeface="Verdana" pitchFamily="34" charset="0"/>
                <a:cs typeface="Verdana" pitchFamily="34" charset="0"/>
              </a:rPr>
              <a:t>und Hauptaggregate (3.6.2013)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Defizit </a:t>
            </a:r>
            <a:r>
              <a:rPr lang="de-DE" sz="2200" b="1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der </a:t>
            </a:r>
            <a:r>
              <a:rPr lang="de-DE" sz="2200" b="1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17 Euro-Staaten </a:t>
            </a:r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2012 im Verhältnis zu den Staatseinnahmen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Maastricht-Defizit (–) bzw. Maastricht-Überschuss (+) 2012 in Prozent der Staatseinnahmen 2012</a:t>
            </a: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980728"/>
          <a:ext cx="820891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28</cp:revision>
  <dcterms:created xsi:type="dcterms:W3CDTF">2013-05-20T00:02:14Z</dcterms:created>
  <dcterms:modified xsi:type="dcterms:W3CDTF">2013-06-08T17:26:29Z</dcterms:modified>
</cp:coreProperties>
</file>